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4"/>
  </p:sldMasterIdLst>
  <p:notesMasterIdLst>
    <p:notesMasterId r:id="rId31"/>
  </p:notesMasterIdLst>
  <p:handoutMasterIdLst>
    <p:handoutMasterId r:id="rId32"/>
  </p:handoutMasterIdLst>
  <p:sldIdLst>
    <p:sldId id="2147048452" r:id="rId5"/>
    <p:sldId id="9427" r:id="rId6"/>
    <p:sldId id="9390" r:id="rId7"/>
    <p:sldId id="2134806126" r:id="rId8"/>
    <p:sldId id="285" r:id="rId9"/>
    <p:sldId id="291" r:id="rId10"/>
    <p:sldId id="269" r:id="rId11"/>
    <p:sldId id="2147377730" r:id="rId12"/>
    <p:sldId id="2147377729" r:id="rId13"/>
    <p:sldId id="2134806127" r:id="rId14"/>
    <p:sldId id="2147048457" r:id="rId15"/>
    <p:sldId id="2147048453" r:id="rId16"/>
    <p:sldId id="2147048458" r:id="rId17"/>
    <p:sldId id="2147048454" r:id="rId18"/>
    <p:sldId id="2147377714" r:id="rId19"/>
    <p:sldId id="2147377724" r:id="rId20"/>
    <p:sldId id="2147377728" r:id="rId21"/>
    <p:sldId id="2147377727" r:id="rId22"/>
    <p:sldId id="2147377722" r:id="rId23"/>
    <p:sldId id="2147048455" r:id="rId24"/>
    <p:sldId id="2147048460" r:id="rId25"/>
    <p:sldId id="9417" r:id="rId26"/>
    <p:sldId id="2147048456" r:id="rId27"/>
    <p:sldId id="2147048461" r:id="rId28"/>
    <p:sldId id="284" r:id="rId29"/>
    <p:sldId id="2147048450" r:id="rId30"/>
  </p:sldIdLst>
  <p:sldSz cx="12192000" cy="6858000"/>
  <p:notesSz cx="6797675" cy="987266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FDB96E-8F35-7047-37DB-6415BE5684B1}" name="Benoit BOURDON" initials="BB" userId="Benoit BOURDON" providerId="None"/>
  <p188:author id="{94CE1B71-DDFF-332A-FA04-CE38FB157F18}" name="Florent MATIGNON" initials="FM" userId="S::florent.matignon@legrand.com::9ba6318e-5f48-4821-b1f1-ababf5f67a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6C5"/>
    <a:srgbClr val="CBE4F1"/>
    <a:srgbClr val="F2F3F8"/>
    <a:srgbClr val="A6D2E8"/>
    <a:srgbClr val="000000"/>
    <a:srgbClr val="007CB7"/>
    <a:srgbClr val="999999"/>
    <a:srgbClr val="FFFFFF"/>
    <a:srgbClr val="E8E8E8"/>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52D278-81D7-4DDC-9BAA-8CC8170F5059}" v="4" dt="2023-05-11T05:56:27.80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56" autoAdjust="0"/>
    <p:restoredTop sz="93557" autoAdjust="0"/>
  </p:normalViewPr>
  <p:slideViewPr>
    <p:cSldViewPr snapToGrid="0">
      <p:cViewPr varScale="1">
        <p:scale>
          <a:sx n="61" d="100"/>
          <a:sy n="61" d="100"/>
        </p:scale>
        <p:origin x="752" y="96"/>
      </p:cViewPr>
      <p:guideLst/>
    </p:cSldViewPr>
  </p:slideViewPr>
  <p:notesTextViewPr>
    <p:cViewPr>
      <p:scale>
        <a:sx n="1" d="1"/>
        <a:sy n="1" d="1"/>
      </p:scale>
      <p:origin x="0" y="0"/>
    </p:cViewPr>
  </p:notesTextViewPr>
  <p:notesViewPr>
    <p:cSldViewPr snapToGrid="0">
      <p:cViewPr varScale="1">
        <p:scale>
          <a:sx n="64" d="100"/>
          <a:sy n="64" d="100"/>
        </p:scale>
        <p:origin x="3130"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RISSIN-FABERT Anne-Sophie" userId="bfd8808b-6d9a-43d0-b02b-9f1b6aff59ad" providerId="ADAL" clId="{F752D278-81D7-4DDC-9BAA-8CC8170F5059}"/>
    <pc:docChg chg="custSel addSld delSld modSld sldOrd">
      <pc:chgData name="PERRISSIN-FABERT Anne-Sophie" userId="bfd8808b-6d9a-43d0-b02b-9f1b6aff59ad" providerId="ADAL" clId="{F752D278-81D7-4DDC-9BAA-8CC8170F5059}" dt="2023-05-11T05:56:41.232" v="174" actId="207"/>
      <pc:docMkLst>
        <pc:docMk/>
      </pc:docMkLst>
      <pc:sldChg chg="delSp modSp add mod">
        <pc:chgData name="PERRISSIN-FABERT Anne-Sophie" userId="bfd8808b-6d9a-43d0-b02b-9f1b6aff59ad" providerId="ADAL" clId="{F752D278-81D7-4DDC-9BAA-8CC8170F5059}" dt="2023-05-09T09:57:17.249" v="22" actId="20577"/>
        <pc:sldMkLst>
          <pc:docMk/>
          <pc:sldMk cId="1951457358" sldId="269"/>
        </pc:sldMkLst>
        <pc:spChg chg="mod">
          <ac:chgData name="PERRISSIN-FABERT Anne-Sophie" userId="bfd8808b-6d9a-43d0-b02b-9f1b6aff59ad" providerId="ADAL" clId="{F752D278-81D7-4DDC-9BAA-8CC8170F5059}" dt="2023-05-09T09:57:17.249" v="22" actId="20577"/>
          <ac:spMkLst>
            <pc:docMk/>
            <pc:sldMk cId="1951457358" sldId="269"/>
            <ac:spMk id="2" creationId="{705A1444-76B9-9916-F514-A1A1D629E9BE}"/>
          </ac:spMkLst>
        </pc:spChg>
        <pc:spChg chg="mod">
          <ac:chgData name="PERRISSIN-FABERT Anne-Sophie" userId="bfd8808b-6d9a-43d0-b02b-9f1b6aff59ad" providerId="ADAL" clId="{F752D278-81D7-4DDC-9BAA-8CC8170F5059}" dt="2023-05-09T09:56:19.461" v="1" actId="27636"/>
          <ac:spMkLst>
            <pc:docMk/>
            <pc:sldMk cId="1951457358" sldId="269"/>
            <ac:spMk id="3" creationId="{4D4E69CE-C110-063C-2EE8-B02CD72B58D3}"/>
          </ac:spMkLst>
        </pc:spChg>
        <pc:spChg chg="del">
          <ac:chgData name="PERRISSIN-FABERT Anne-Sophie" userId="bfd8808b-6d9a-43d0-b02b-9f1b6aff59ad" providerId="ADAL" clId="{F752D278-81D7-4DDC-9BAA-8CC8170F5059}" dt="2023-05-09T09:56:31.039" v="2" actId="478"/>
          <ac:spMkLst>
            <pc:docMk/>
            <pc:sldMk cId="1951457358" sldId="269"/>
            <ac:spMk id="4" creationId="{23B4B0A3-6C4F-BB1C-9E28-48D012298B8E}"/>
          </ac:spMkLst>
        </pc:spChg>
        <pc:spChg chg="mod">
          <ac:chgData name="PERRISSIN-FABERT Anne-Sophie" userId="bfd8808b-6d9a-43d0-b02b-9f1b6aff59ad" providerId="ADAL" clId="{F752D278-81D7-4DDC-9BAA-8CC8170F5059}" dt="2023-05-09T09:56:55.877" v="5" actId="1076"/>
          <ac:spMkLst>
            <pc:docMk/>
            <pc:sldMk cId="1951457358" sldId="269"/>
            <ac:spMk id="12" creationId="{79CA37CA-64AB-4233-779C-6EC8C8AF616F}"/>
          </ac:spMkLst>
        </pc:spChg>
        <pc:spChg chg="mod">
          <ac:chgData name="PERRISSIN-FABERT Anne-Sophie" userId="bfd8808b-6d9a-43d0-b02b-9f1b6aff59ad" providerId="ADAL" clId="{F752D278-81D7-4DDC-9BAA-8CC8170F5059}" dt="2023-05-09T09:56:49.153" v="4" actId="179"/>
          <ac:spMkLst>
            <pc:docMk/>
            <pc:sldMk cId="1951457358" sldId="269"/>
            <ac:spMk id="27" creationId="{26197542-A0C2-7704-9188-8163F6C0C41B}"/>
          </ac:spMkLst>
        </pc:spChg>
      </pc:sldChg>
      <pc:sldChg chg="modSp mod ord">
        <pc:chgData name="PERRISSIN-FABERT Anne-Sophie" userId="bfd8808b-6d9a-43d0-b02b-9f1b6aff59ad" providerId="ADAL" clId="{F752D278-81D7-4DDC-9BAA-8CC8170F5059}" dt="2023-05-09T10:54:12.134" v="71" actId="120"/>
        <pc:sldMkLst>
          <pc:docMk/>
          <pc:sldMk cId="3721331044" sldId="9383"/>
        </pc:sldMkLst>
        <pc:spChg chg="mod">
          <ac:chgData name="PERRISSIN-FABERT Anne-Sophie" userId="bfd8808b-6d9a-43d0-b02b-9f1b6aff59ad" providerId="ADAL" clId="{F752D278-81D7-4DDC-9BAA-8CC8170F5059}" dt="2023-05-09T10:54:12.134" v="71" actId="120"/>
          <ac:spMkLst>
            <pc:docMk/>
            <pc:sldMk cId="3721331044" sldId="9383"/>
            <ac:spMk id="13" creationId="{893C87BD-03B2-AB49-AFEB-6C0FB7136C8C}"/>
          </ac:spMkLst>
        </pc:spChg>
      </pc:sldChg>
      <pc:sldChg chg="addSp modSp new mod">
        <pc:chgData name="PERRISSIN-FABERT Anne-Sophie" userId="bfd8808b-6d9a-43d0-b02b-9f1b6aff59ad" providerId="ADAL" clId="{F752D278-81D7-4DDC-9BAA-8CC8170F5059}" dt="2023-05-11T05:56:41.232" v="174" actId="207"/>
        <pc:sldMkLst>
          <pc:docMk/>
          <pc:sldMk cId="1709657003" sldId="2147377730"/>
        </pc:sldMkLst>
        <pc:spChg chg="mod">
          <ac:chgData name="PERRISSIN-FABERT Anne-Sophie" userId="bfd8808b-6d9a-43d0-b02b-9f1b6aff59ad" providerId="ADAL" clId="{F752D278-81D7-4DDC-9BAA-8CC8170F5059}" dt="2023-05-09T10:53:43.649" v="30" actId="20577"/>
          <ac:spMkLst>
            <pc:docMk/>
            <pc:sldMk cId="1709657003" sldId="2147377730"/>
            <ac:spMk id="2" creationId="{AA7B57E9-DF01-F978-2CAA-5CF0409D0040}"/>
          </ac:spMkLst>
        </pc:spChg>
        <pc:spChg chg="mod">
          <ac:chgData name="PERRISSIN-FABERT Anne-Sophie" userId="bfd8808b-6d9a-43d0-b02b-9f1b6aff59ad" providerId="ADAL" clId="{F752D278-81D7-4DDC-9BAA-8CC8170F5059}" dt="2023-05-09T10:53:38.166" v="28" actId="6549"/>
          <ac:spMkLst>
            <pc:docMk/>
            <pc:sldMk cId="1709657003" sldId="2147377730"/>
            <ac:spMk id="3" creationId="{EDC71FBF-4362-403D-1738-BE465D81F80F}"/>
          </ac:spMkLst>
        </pc:spChg>
        <pc:spChg chg="add mod">
          <ac:chgData name="PERRISSIN-FABERT Anne-Sophie" userId="bfd8808b-6d9a-43d0-b02b-9f1b6aff59ad" providerId="ADAL" clId="{F752D278-81D7-4DDC-9BAA-8CC8170F5059}" dt="2023-05-11T05:54:58.212" v="156" actId="20577"/>
          <ac:spMkLst>
            <pc:docMk/>
            <pc:sldMk cId="1709657003" sldId="2147377730"/>
            <ac:spMk id="4" creationId="{8A0D4406-A4B9-1082-A003-02D96FBB6F2E}"/>
          </ac:spMkLst>
        </pc:spChg>
        <pc:spChg chg="add mod">
          <ac:chgData name="PERRISSIN-FABERT Anne-Sophie" userId="bfd8808b-6d9a-43d0-b02b-9f1b6aff59ad" providerId="ADAL" clId="{F752D278-81D7-4DDC-9BAA-8CC8170F5059}" dt="2023-05-11T05:56:41.232" v="174" actId="207"/>
          <ac:spMkLst>
            <pc:docMk/>
            <pc:sldMk cId="1709657003" sldId="2147377730"/>
            <ac:spMk id="5" creationId="{E62EDBC1-1885-7589-CA9C-749392F7E357}"/>
          </ac:spMkLst>
        </pc:spChg>
      </pc:sldChg>
      <pc:sldChg chg="new del">
        <pc:chgData name="PERRISSIN-FABERT Anne-Sophie" userId="bfd8808b-6d9a-43d0-b02b-9f1b6aff59ad" providerId="ADAL" clId="{F752D278-81D7-4DDC-9BAA-8CC8170F5059}" dt="2023-05-09T10:54:25.531" v="72" actId="47"/>
        <pc:sldMkLst>
          <pc:docMk/>
          <pc:sldMk cId="3381391380" sldId="2147377731"/>
        </pc:sldMkLst>
      </pc:sldChg>
    </pc:docChg>
  </pc:docChgLst>
  <pc:docChgLst>
    <pc:chgData name="PAILLOUX Quentin" userId="5eae4f28-905f-4f59-9b41-828005edf2b3" providerId="ADAL" clId="{538F6548-25F8-4C77-A72A-2490D65480A4}"/>
    <pc:docChg chg="delSld">
      <pc:chgData name="PAILLOUX Quentin" userId="5eae4f28-905f-4f59-9b41-828005edf2b3" providerId="ADAL" clId="{538F6548-25F8-4C77-A72A-2490D65480A4}" dt="2023-05-10T17:09:39.904" v="0" actId="47"/>
      <pc:docMkLst>
        <pc:docMk/>
      </pc:docMkLst>
      <pc:sldChg chg="del">
        <pc:chgData name="PAILLOUX Quentin" userId="5eae4f28-905f-4f59-9b41-828005edf2b3" providerId="ADAL" clId="{538F6548-25F8-4C77-A72A-2490D65480A4}" dt="2023-05-10T17:09:39.904" v="0" actId="47"/>
        <pc:sldMkLst>
          <pc:docMk/>
          <pc:sldMk cId="3721331044" sldId="938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400"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C503A54E-A034-4E8C-AF9A-A27D87D3347B}" type="datetimeFigureOut">
              <a:rPr lang="fr-FR" smtClean="0"/>
              <a:t>11/05/2023</a:t>
            </a:fld>
            <a:endParaRPr lang="fr-FR"/>
          </a:p>
        </p:txBody>
      </p:sp>
      <p:sp>
        <p:nvSpPr>
          <p:cNvPr id="4" name="Espace réservé du pied de page 3"/>
          <p:cNvSpPr>
            <a:spLocks noGrp="1"/>
          </p:cNvSpPr>
          <p:nvPr>
            <p:ph type="ftr" sz="quarter" idx="2"/>
          </p:nvPr>
        </p:nvSpPr>
        <p:spPr>
          <a:xfrm>
            <a:off x="1" y="9377363"/>
            <a:ext cx="2946400" cy="4953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E93957CB-928D-4095-8FAA-8D3B90B83CDE}" type="slidenum">
              <a:rPr lang="fr-FR" smtClean="0"/>
              <a:t>‹N°›</a:t>
            </a:fld>
            <a:endParaRPr lang="fr-FR"/>
          </a:p>
        </p:txBody>
      </p:sp>
    </p:spTree>
    <p:extLst>
      <p:ext uri="{BB962C8B-B14F-4D97-AF65-F5344CB8AC3E}">
        <p14:creationId xmlns:p14="http://schemas.microsoft.com/office/powerpoint/2010/main" val="69607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106363" y="739775"/>
            <a:ext cx="6584950" cy="3703638"/>
          </a:xfrm>
          <a:prstGeom prst="rect">
            <a:avLst/>
          </a:prstGeom>
        </p:spPr>
        <p:txBody>
          <a:bodyPr/>
          <a:lstStyle/>
          <a:p>
            <a:endParaRPr/>
          </a:p>
        </p:txBody>
      </p:sp>
      <p:sp>
        <p:nvSpPr>
          <p:cNvPr id="291" name="Shape 291"/>
          <p:cNvSpPr>
            <a:spLocks noGrp="1"/>
          </p:cNvSpPr>
          <p:nvPr>
            <p:ph type="body" sz="quarter" idx="1"/>
          </p:nvPr>
        </p:nvSpPr>
        <p:spPr>
          <a:xfrm>
            <a:off x="906358" y="4689515"/>
            <a:ext cx="4984962" cy="4442698"/>
          </a:xfrm>
          <a:prstGeom prst="rect">
            <a:avLst/>
          </a:prstGeom>
        </p:spPr>
        <p:txBody>
          <a:bodyPr/>
          <a:lstStyle/>
          <a:p>
            <a:endParaRPr/>
          </a:p>
        </p:txBody>
      </p:sp>
    </p:spTree>
    <p:extLst>
      <p:ext uri="{BB962C8B-B14F-4D97-AF65-F5344CB8AC3E}">
        <p14:creationId xmlns:p14="http://schemas.microsoft.com/office/powerpoint/2010/main" val="1763629080"/>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Tx/>
              <a:buNone/>
            </a:pPr>
            <a:r>
              <a:rPr lang="fr-FR" b="0" dirty="0"/>
              <a:t>Sur l’ensemble de l’année 2022, la consommation nationale a été de 459,3 TWh, en recule de -1,7% par rapport à 2021, inférieur au niveau de 2020 (covid). </a:t>
            </a:r>
          </a:p>
          <a:p>
            <a:pPr marL="0" lvl="0" indent="0">
              <a:buFontTx/>
              <a:buNone/>
            </a:pPr>
            <a:endParaRPr lang="fr-FR" b="0" dirty="0"/>
          </a:p>
          <a:p>
            <a:pPr marL="0" lvl="0" indent="0">
              <a:buFontTx/>
              <a:buNone/>
            </a:pPr>
            <a:r>
              <a:rPr lang="fr-FR" sz="1200" b="1" dirty="0"/>
              <a:t>Les baisses de la consommation du secteur industriel sont les premières à être significatives (octobre, novembre et décembre). </a:t>
            </a:r>
            <a:r>
              <a:rPr lang="fr-FR" sz="1200" b="0" dirty="0"/>
              <a:t>Elles sont </a:t>
            </a:r>
            <a:r>
              <a:rPr lang="fr-FR" sz="1200" dirty="0"/>
              <a:t>dues au ralentissement économique et à la hausse des prix de l’énergie. En effet, en l’absence de protection tarifaire, les entreprises ont été plus exposées aux variations. Sur les 4 derniers mois de l’année 2022 : la chimie, la métallurgie et la sidérurgie ont enregistrés une baisse de conso de l’ordre de -20%. Certains </a:t>
            </a:r>
            <a:r>
              <a:rPr lang="fr-FR" sz="1200" dirty="0" err="1"/>
              <a:t>électrointensifs</a:t>
            </a:r>
            <a:r>
              <a:rPr lang="fr-FR" sz="1200" dirty="0"/>
              <a:t> ont d’ailleurs arrêté leurs activités.</a:t>
            </a:r>
          </a:p>
          <a:p>
            <a:pPr marL="0" lvl="0" indent="0">
              <a:buFontTx/>
              <a:buNone/>
            </a:pPr>
            <a:endParaRPr lang="fr-FR" sz="1200" b="0" dirty="0"/>
          </a:p>
          <a:p>
            <a:pPr marL="0" lvl="0" indent="0">
              <a:buFontTx/>
              <a:buNone/>
            </a:pPr>
            <a:r>
              <a:rPr lang="fr-FR" sz="1200" b="1" dirty="0"/>
              <a:t>La diminution de consommation s’est ensuite élargie à tous les acteurs courant novembre-décembre</a:t>
            </a:r>
            <a:r>
              <a:rPr lang="fr-FR" sz="1200" b="0" dirty="0"/>
              <a:t>, résidentiels (majoritaire en volume) et tertiaires. Toutefois, difficile d’en distinguer exactement les fondements entre : </a:t>
            </a:r>
          </a:p>
          <a:p>
            <a:pPr marL="171450" lvl="0" indent="-171450">
              <a:buFontTx/>
              <a:buChar char="-"/>
            </a:pPr>
            <a:r>
              <a:rPr lang="fr-FR" sz="1200" b="0" dirty="0"/>
              <a:t>l’effet « sobriété choisie » </a:t>
            </a:r>
          </a:p>
          <a:p>
            <a:pPr marL="171450" lvl="0" indent="-171450">
              <a:buFontTx/>
              <a:buChar char="-"/>
            </a:pPr>
            <a:r>
              <a:rPr lang="fr-FR" sz="1200" b="0" dirty="0"/>
              <a:t>la pression inflationniste</a:t>
            </a:r>
          </a:p>
          <a:p>
            <a:pPr marL="171450" lvl="0" indent="-171450">
              <a:buFontTx/>
              <a:buChar char="-"/>
            </a:pPr>
            <a:r>
              <a:rPr lang="fr-FR" sz="1200" b="0" dirty="0"/>
              <a:t>la communication du gouvernement sur les économies à réaliser. </a:t>
            </a:r>
          </a:p>
          <a:p>
            <a:pPr marL="171450" lvl="0" indent="-171450">
              <a:buFontTx/>
              <a:buChar char="-"/>
            </a:pPr>
            <a:endParaRPr lang="fr-FR" sz="1200" b="0" dirty="0"/>
          </a:p>
          <a:p>
            <a:pPr marL="0" lvl="0" indent="0">
              <a:buFontTx/>
              <a:buNone/>
            </a:pPr>
            <a:endParaRPr lang="fr-FR" sz="1200" b="0" dirty="0"/>
          </a:p>
          <a:p>
            <a:pPr marL="0" lvl="0" indent="0">
              <a:buFontTx/>
              <a:buNone/>
            </a:pPr>
            <a:endParaRPr lang="fr-FR" b="0" dirty="0"/>
          </a:p>
        </p:txBody>
      </p:sp>
      <p:sp>
        <p:nvSpPr>
          <p:cNvPr id="4" name="Espace réservé du numéro de diapositive 3"/>
          <p:cNvSpPr>
            <a:spLocks noGrp="1"/>
          </p:cNvSpPr>
          <p:nvPr>
            <p:ph type="sldNum" sz="quarter" idx="5"/>
          </p:nvPr>
        </p:nvSpPr>
        <p:spPr/>
        <p:txBody>
          <a:bodyPr/>
          <a:lstStyle/>
          <a:p>
            <a:fld id="{1F7C9FC4-3412-41DE-B1C8-3876C798CA01}" type="slidenum">
              <a:rPr lang="fr-FR" smtClean="0"/>
              <a:t>5</a:t>
            </a:fld>
            <a:endParaRPr lang="fr-FR"/>
          </a:p>
        </p:txBody>
      </p:sp>
    </p:spTree>
    <p:extLst>
      <p:ext uri="{BB962C8B-B14F-4D97-AF65-F5344CB8AC3E}">
        <p14:creationId xmlns:p14="http://schemas.microsoft.com/office/powerpoint/2010/main" val="392446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5: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1" name="Google Shape;461;p25:notes"/>
          <p:cNvSpPr txBox="1">
            <a:spLocks noGrp="1"/>
          </p:cNvSpPr>
          <p:nvPr>
            <p:ph type="body" idx="1"/>
          </p:nvPr>
        </p:nvSpPr>
        <p:spPr>
          <a:xfrm>
            <a:off x="906358" y="4689515"/>
            <a:ext cx="4984962" cy="44426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2" name="Google Shape;462;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6: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7" name="Google Shape;487;p26:notes"/>
          <p:cNvSpPr txBox="1">
            <a:spLocks noGrp="1"/>
          </p:cNvSpPr>
          <p:nvPr>
            <p:ph type="body" idx="1"/>
          </p:nvPr>
        </p:nvSpPr>
        <p:spPr>
          <a:xfrm>
            <a:off x="906358" y="4689515"/>
            <a:ext cx="4984962" cy="444269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8" name="Google Shape;488;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8397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Empilement de crises : </a:t>
            </a:r>
          </a:p>
          <a:p>
            <a:endParaRPr lang="fr-FR" dirty="0"/>
          </a:p>
          <a:p>
            <a:pPr marL="171450" indent="-171450">
              <a:buFontTx/>
              <a:buChar char="-"/>
            </a:pPr>
            <a:r>
              <a:rPr lang="fr-FR" dirty="0"/>
              <a:t>2</a:t>
            </a:r>
            <a:r>
              <a:rPr lang="fr-FR" baseline="30000" dirty="0"/>
              <a:t>nd</a:t>
            </a:r>
            <a:r>
              <a:rPr lang="fr-FR" dirty="0"/>
              <a:t> semestre 2021 : </a:t>
            </a:r>
            <a:r>
              <a:rPr lang="fr-FR" b="1" dirty="0"/>
              <a:t>crise gazière.</a:t>
            </a:r>
            <a:r>
              <a:rPr lang="fr-FR" b="0" dirty="0"/>
              <a:t> Tensions sur l’offre-demande due à la reprise économique mondiale post-covid. Accentuée par la guerre en Ukraine et par la réduction des livraisons de gaz russe. </a:t>
            </a:r>
          </a:p>
          <a:p>
            <a:pPr marL="171450" indent="-171450">
              <a:buFontTx/>
              <a:buChar char="-"/>
            </a:pPr>
            <a:r>
              <a:rPr lang="fr-FR" b="0" dirty="0"/>
              <a:t>Été 2022 : </a:t>
            </a:r>
          </a:p>
          <a:p>
            <a:pPr marL="628650" lvl="1" indent="-171450">
              <a:buFontTx/>
              <a:buChar char="-"/>
            </a:pPr>
            <a:r>
              <a:rPr lang="fr-FR" b="1" dirty="0"/>
              <a:t>crise de production nucléaire</a:t>
            </a:r>
            <a:r>
              <a:rPr lang="fr-FR" b="0" dirty="0"/>
              <a:t>. Disponibilité du nucléaire en retrait de 15 GW par rapport à une situation nominale.</a:t>
            </a:r>
          </a:p>
          <a:p>
            <a:pPr marL="628650" lvl="1" indent="-171450">
              <a:buFontTx/>
              <a:buChar char="-"/>
            </a:pPr>
            <a:r>
              <a:rPr lang="fr-FR" b="1" dirty="0"/>
              <a:t>Amoindrissement de la production hydraulique, </a:t>
            </a:r>
            <a:r>
              <a:rPr lang="fr-FR" b="0" dirty="0"/>
              <a:t>en raison d’une sécheresse historique. </a:t>
            </a:r>
          </a:p>
          <a:p>
            <a:pPr marL="0" lvl="0" indent="0">
              <a:buFontTx/>
              <a:buNone/>
            </a:pPr>
            <a:endParaRPr lang="fr-FR" b="0" dirty="0"/>
          </a:p>
          <a:p>
            <a:pPr marL="0" lvl="0" indent="0">
              <a:buFontTx/>
              <a:buNone/>
            </a:pPr>
            <a:r>
              <a:rPr lang="fr-FR" b="0" dirty="0"/>
              <a:t>Dépendance plus directe des prix de l’électricité au cours des énergies fossiles, gaz en tête. Hausse des prix, qui n’a pas eu cependant d’impact sur la consommation nationale, du fait des dispositifs de protection des consommateurs. </a:t>
            </a:r>
          </a:p>
          <a:p>
            <a:pPr marL="0" lvl="0" indent="0">
              <a:buFontTx/>
              <a:buNone/>
            </a:pPr>
            <a:endParaRPr lang="fr-FR" b="0" dirty="0"/>
          </a:p>
          <a:p>
            <a:pPr marL="0" lvl="0" indent="0">
              <a:buFontTx/>
              <a:buNone/>
            </a:pPr>
            <a:r>
              <a:rPr lang="fr-FR" b="0" dirty="0"/>
              <a:t>On peut citer l’initiative de l’ufe sur le site OIE d’information claire et simple sur les aides aux entreprises, d’une part, et sur la lecture </a:t>
            </a:r>
            <a:r>
              <a:rPr lang="fr-FR" b="0"/>
              <a:t>des factures.</a:t>
            </a:r>
            <a:endParaRPr lang="fr-FR" b="0" dirty="0"/>
          </a:p>
          <a:p>
            <a:pPr marL="0" lvl="0" indent="0">
              <a:buFontTx/>
              <a:buNone/>
            </a:pPr>
            <a:endParaRPr lang="fr-FR" b="0" dirty="0"/>
          </a:p>
          <a:p>
            <a:pPr marL="0" lvl="0" indent="0">
              <a:buFontTx/>
              <a:buNone/>
            </a:pPr>
            <a:r>
              <a:rPr lang="fr-FR" b="0" dirty="0"/>
              <a:t>Amène toutefois à une attention toute particulière s’agissant du passage de l’hiver où les consommations, du fait de la </a:t>
            </a:r>
            <a:r>
              <a:rPr lang="fr-FR" b="0" dirty="0" err="1"/>
              <a:t>thermosensibilité</a:t>
            </a:r>
            <a:r>
              <a:rPr lang="fr-FR" b="0" dirty="0"/>
              <a:t>, sont plus importantes. </a:t>
            </a:r>
            <a:r>
              <a:rPr lang="fr-FR" b="1" dirty="0"/>
              <a:t>Question : Comment la consommation va-t-elle évoluer?</a:t>
            </a:r>
            <a:r>
              <a:rPr lang="fr-FR" b="0" dirty="0"/>
              <a:t> </a:t>
            </a:r>
          </a:p>
          <a:p>
            <a:pPr marL="0" lvl="0" indent="0">
              <a:buFontTx/>
              <a:buNone/>
            </a:pPr>
            <a:r>
              <a:rPr lang="fr-FR" b="0" dirty="0"/>
              <a:t>Il s’agit d’inciter à consommer moins pour réduire les tensions sur l’équilibre offre-demande. </a:t>
            </a:r>
          </a:p>
          <a:p>
            <a:pPr marL="0" lvl="0" indent="0">
              <a:buFontTx/>
              <a:buNone/>
            </a:pPr>
            <a:endParaRPr lang="fr-FR" b="0" dirty="0"/>
          </a:p>
        </p:txBody>
      </p:sp>
      <p:sp>
        <p:nvSpPr>
          <p:cNvPr id="4" name="Espace réservé du numéro de diapositive 3"/>
          <p:cNvSpPr>
            <a:spLocks noGrp="1"/>
          </p:cNvSpPr>
          <p:nvPr>
            <p:ph type="sldNum" sz="quarter" idx="5"/>
          </p:nvPr>
        </p:nvSpPr>
        <p:spPr/>
        <p:txBody>
          <a:bodyPr/>
          <a:lstStyle/>
          <a:p>
            <a:fld id="{1F7C9FC4-3412-41DE-B1C8-3876C798CA01}" type="slidenum">
              <a:rPr lang="fr-FR" smtClean="0"/>
              <a:t>9</a:t>
            </a:fld>
            <a:endParaRPr lang="fr-FR"/>
          </a:p>
        </p:txBody>
      </p:sp>
    </p:spTree>
    <p:extLst>
      <p:ext uri="{BB962C8B-B14F-4D97-AF65-F5344CB8AC3E}">
        <p14:creationId xmlns:p14="http://schemas.microsoft.com/office/powerpoint/2010/main" val="114248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latinLnBrk="0"/>
            <a:endParaRPr lang="fr-FR" dirty="0"/>
          </a:p>
        </p:txBody>
      </p:sp>
    </p:spTree>
    <p:extLst>
      <p:ext uri="{BB962C8B-B14F-4D97-AF65-F5344CB8AC3E}">
        <p14:creationId xmlns:p14="http://schemas.microsoft.com/office/powerpoint/2010/main" val="247862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eaLnBrk="0" fontAlgn="base" hangingPunct="0">
              <a:spcBef>
                <a:spcPct val="0"/>
              </a:spcBef>
              <a:spcAft>
                <a:spcPct val="0"/>
              </a:spcAft>
            </a:pPr>
            <a:r>
              <a:rPr lang="fr-FR" altLang="fr-FR" sz="1200" b="1" dirty="0">
                <a:solidFill>
                  <a:schemeClr val="tx1"/>
                </a:solidFill>
                <a:latin typeface="Raleway"/>
                <a:ea typeface="Calibri" panose="020F0502020204030204" pitchFamily="34" charset="0"/>
                <a:cs typeface="Times New Roman" panose="02020603050405020304" pitchFamily="18" charset="0"/>
              </a:rPr>
              <a:t>Adapter les bâtiments existants au changement climatique </a:t>
            </a:r>
            <a:r>
              <a:rPr lang="fr-FR" altLang="fr-FR" sz="1200" dirty="0">
                <a:solidFill>
                  <a:schemeClr val="tx1"/>
                </a:solidFill>
                <a:latin typeface="Raleway"/>
                <a:ea typeface="Times New Roman" panose="02020603050405020304" pitchFamily="18" charset="0"/>
                <a:cs typeface="Calibri" panose="020F0502020204030204" pitchFamily="34" charset="0"/>
              </a:rPr>
              <a:t>en </a:t>
            </a:r>
            <a:r>
              <a:rPr lang="fr-FR" altLang="fr-FR" sz="1200" b="1" dirty="0">
                <a:solidFill>
                  <a:schemeClr val="tx1"/>
                </a:solidFill>
                <a:latin typeface="Raleway"/>
                <a:ea typeface="Times New Roman" panose="02020603050405020304" pitchFamily="18" charset="0"/>
                <a:cs typeface="Calibri" panose="020F0502020204030204" pitchFamily="34" charset="0"/>
              </a:rPr>
              <a:t>repensant nos méthodes de protection contre le rayonnement solaire et de rafraîchissement</a:t>
            </a:r>
            <a:r>
              <a:rPr lang="fr-FR" altLang="fr-FR" sz="1200" dirty="0">
                <a:solidFill>
                  <a:schemeClr val="tx1"/>
                </a:solidFill>
                <a:latin typeface="Raleway"/>
                <a:ea typeface="Times New Roman" panose="02020603050405020304" pitchFamily="18" charset="0"/>
                <a:cs typeface="Calibri" panose="020F0502020204030204" pitchFamily="34" charset="0"/>
              </a:rPr>
              <a:t>. Cela passe par une </a:t>
            </a:r>
            <a:r>
              <a:rPr lang="fr-FR" altLang="fr-FR" sz="1200" b="1" dirty="0">
                <a:solidFill>
                  <a:schemeClr val="tx1"/>
                </a:solidFill>
                <a:latin typeface="Raleway"/>
                <a:ea typeface="Times New Roman" panose="02020603050405020304" pitchFamily="18" charset="0"/>
                <a:cs typeface="Calibri" panose="020F0502020204030204" pitchFamily="34" charset="0"/>
              </a:rPr>
              <a:t>double stratégie d’adaptation et d’atténuation</a:t>
            </a:r>
            <a:r>
              <a:rPr lang="fr-FR" altLang="fr-FR" sz="1200" dirty="0">
                <a:solidFill>
                  <a:schemeClr val="tx1"/>
                </a:solidFill>
                <a:latin typeface="Raleway"/>
                <a:ea typeface="Times New Roman" panose="02020603050405020304" pitchFamily="18" charset="0"/>
                <a:cs typeface="Calibri" panose="020F0502020204030204" pitchFamily="34" charset="0"/>
              </a:rPr>
              <a:t> :</a:t>
            </a:r>
          </a:p>
          <a:p>
            <a:pPr lvl="0" algn="just" eaLnBrk="0" fontAlgn="base" hangingPunct="0">
              <a:spcBef>
                <a:spcPct val="0"/>
              </a:spcBef>
              <a:spcAft>
                <a:spcPct val="0"/>
              </a:spcAft>
            </a:pPr>
            <a:endParaRPr lang="fr-FR" altLang="fr-FR" sz="1200" dirty="0">
              <a:solidFill>
                <a:schemeClr val="tx1"/>
              </a:solidFill>
              <a:latin typeface="Raleway"/>
            </a:endParaRPr>
          </a:p>
          <a:p>
            <a:pPr marL="285750" lvl="0" indent="-285750" algn="just" eaLnBrk="0" fontAlgn="base" hangingPunct="0">
              <a:spcBef>
                <a:spcPct val="0"/>
              </a:spcBef>
              <a:spcAft>
                <a:spcPct val="0"/>
              </a:spcAft>
              <a:buFont typeface="Arial" panose="020B0604020202020204" pitchFamily="34" charset="0"/>
              <a:buChar char="•"/>
            </a:pPr>
            <a:r>
              <a:rPr lang="fr-FR" altLang="fr-FR" sz="1200" dirty="0">
                <a:solidFill>
                  <a:schemeClr val="tx1"/>
                </a:solidFill>
                <a:latin typeface="Raleway"/>
                <a:ea typeface="Times New Roman" panose="02020603050405020304" pitchFamily="18" charset="0"/>
                <a:cs typeface="Calibri" panose="020F0502020204030204" pitchFamily="34" charset="0"/>
              </a:rPr>
              <a:t>1/ </a:t>
            </a:r>
            <a:r>
              <a:rPr lang="fr-FR" altLang="fr-FR" sz="1200" b="1" dirty="0">
                <a:solidFill>
                  <a:schemeClr val="tx1"/>
                </a:solidFill>
                <a:latin typeface="Raleway"/>
                <a:ea typeface="Times New Roman" panose="02020603050405020304" pitchFamily="18" charset="0"/>
                <a:cs typeface="Calibri" panose="020F0502020204030204" pitchFamily="34" charset="0"/>
              </a:rPr>
              <a:t>Préserver une température intérieure acceptable </a:t>
            </a:r>
            <a:r>
              <a:rPr lang="fr-FR" altLang="fr-FR" sz="1200" dirty="0">
                <a:solidFill>
                  <a:schemeClr val="tx1"/>
                </a:solidFill>
                <a:latin typeface="Raleway"/>
                <a:ea typeface="Times New Roman" panose="02020603050405020304" pitchFamily="18" charset="0"/>
                <a:cs typeface="Calibri" panose="020F0502020204030204" pitchFamily="34" charset="0"/>
              </a:rPr>
              <a:t>en adaptant les logements aux vagues de chaleur (adaptation)</a:t>
            </a:r>
          </a:p>
          <a:p>
            <a:pPr marL="285750" lvl="0" indent="-285750" algn="just" eaLnBrk="0" fontAlgn="base" hangingPunct="0">
              <a:spcBef>
                <a:spcPct val="0"/>
              </a:spcBef>
              <a:spcAft>
                <a:spcPct val="0"/>
              </a:spcAft>
              <a:buFont typeface="Arial" panose="020B0604020202020204" pitchFamily="34" charset="0"/>
              <a:buChar char="•"/>
            </a:pPr>
            <a:endParaRPr lang="fr-FR" altLang="fr-FR" sz="1200" dirty="0">
              <a:solidFill>
                <a:schemeClr val="tx1"/>
              </a:solidFill>
              <a:latin typeface="Raleway"/>
            </a:endParaRPr>
          </a:p>
          <a:p>
            <a:pPr marL="285750" lvl="0" indent="-285750" algn="just" eaLnBrk="0" fontAlgn="base" hangingPunct="0">
              <a:spcBef>
                <a:spcPct val="0"/>
              </a:spcBef>
              <a:spcAft>
                <a:spcPct val="0"/>
              </a:spcAft>
              <a:buFont typeface="Arial" panose="020B0604020202020204" pitchFamily="34" charset="0"/>
              <a:buChar char="•"/>
            </a:pPr>
            <a:r>
              <a:rPr lang="fr-FR" altLang="fr-FR" sz="1200" dirty="0">
                <a:solidFill>
                  <a:schemeClr val="tx1"/>
                </a:solidFill>
                <a:latin typeface="Raleway"/>
                <a:ea typeface="Times New Roman" panose="02020603050405020304" pitchFamily="18" charset="0"/>
                <a:cs typeface="Calibri" panose="020F0502020204030204" pitchFamily="34" charset="0"/>
              </a:rPr>
              <a:t>2/ </a:t>
            </a:r>
            <a:r>
              <a:rPr lang="fr-FR" altLang="fr-FR" sz="1200" b="1" dirty="0">
                <a:solidFill>
                  <a:schemeClr val="tx1"/>
                </a:solidFill>
                <a:latin typeface="Raleway"/>
                <a:ea typeface="Times New Roman" panose="02020603050405020304" pitchFamily="18" charset="0"/>
                <a:cs typeface="Calibri" panose="020F0502020204030204" pitchFamily="34" charset="0"/>
              </a:rPr>
              <a:t>Limiter l’impact énergétique et environnemental de la climatisation </a:t>
            </a:r>
            <a:r>
              <a:rPr lang="fr-FR" altLang="fr-FR" sz="1200" dirty="0">
                <a:solidFill>
                  <a:schemeClr val="tx1"/>
                </a:solidFill>
                <a:latin typeface="Raleway"/>
                <a:ea typeface="Times New Roman" panose="02020603050405020304" pitchFamily="18" charset="0"/>
                <a:cs typeface="Calibri" panose="020F0502020204030204" pitchFamily="34" charset="0"/>
              </a:rPr>
              <a:t>grâce à des solutions de protection et de rafraîchissement passives (atténuation).</a:t>
            </a:r>
            <a:endParaRPr lang="fr-FR" altLang="fr-FR" sz="1200" dirty="0">
              <a:solidFill>
                <a:schemeClr val="tx1"/>
              </a:solidFill>
              <a:latin typeface="Raleway"/>
            </a:endParaRPr>
          </a:p>
        </p:txBody>
      </p:sp>
    </p:spTree>
    <p:extLst>
      <p:ext uri="{BB962C8B-B14F-4D97-AF65-F5344CB8AC3E}">
        <p14:creationId xmlns:p14="http://schemas.microsoft.com/office/powerpoint/2010/main" val="36943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fr-FR" altLang="fr-FR" sz="1000" dirty="0">
                <a:solidFill>
                  <a:srgbClr val="000000"/>
                </a:solidFill>
                <a:latin typeface="Raleway"/>
                <a:ea typeface="Times New Roman" panose="02020603050405020304" pitchFamily="18" charset="0"/>
                <a:cs typeface="Calibri" panose="020F0502020204030204" pitchFamily="34" charset="0"/>
              </a:rPr>
              <a:t>Exemple de bâtiment bioclimatique dans la RE2020 : VR automatisés + climatisation pilotée + brasseurs</a:t>
            </a:r>
            <a:endParaRPr lang="fr-FR" altLang="fr-FR" sz="1000" dirty="0">
              <a:latin typeface="Raleway"/>
              <a:ea typeface="Times New Roman" panose="02020603050405020304" pitchFamily="18" charset="0"/>
            </a:endParaRPr>
          </a:p>
          <a:p>
            <a:pPr lvl="0" algn="just" eaLnBrk="0" fontAlgn="base" hangingPunct="0">
              <a:spcBef>
                <a:spcPct val="0"/>
              </a:spcBef>
              <a:spcAft>
                <a:spcPct val="0"/>
              </a:spcAft>
            </a:pPr>
            <a:endParaRPr lang="fr-FR" altLang="fr-FR" sz="1000" dirty="0">
              <a:solidFill>
                <a:schemeClr val="tx1"/>
              </a:solidFill>
              <a:latin typeface="Raleway"/>
            </a:endParaRPr>
          </a:p>
        </p:txBody>
      </p:sp>
    </p:spTree>
    <p:extLst>
      <p:ext uri="{BB962C8B-B14F-4D97-AF65-F5344CB8AC3E}">
        <p14:creationId xmlns:p14="http://schemas.microsoft.com/office/powerpoint/2010/main" val="180660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9663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7042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1" dirty="0">
              <a:solidFill>
                <a:prstClr val="black"/>
              </a:solidFill>
              <a:latin typeface="Raleway SemiBold" panose="020B00030301010600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88781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1" dirty="0">
              <a:solidFill>
                <a:prstClr val="black"/>
              </a:solidFill>
              <a:latin typeface="Raleway SemiBold" panose="020B00030301010600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6058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4"/>
            <a:ext cx="9144000" cy="2387600"/>
          </a:xfrm>
        </p:spPr>
        <p:txBody>
          <a:bodyPr anchor="b"/>
          <a:lstStyle>
            <a:lvl1pPr algn="ctr">
              <a:defRPr sz="4000"/>
            </a:lvl1pPr>
          </a:lstStyle>
          <a:p>
            <a:r>
              <a:rPr lang="fr-FR" dirty="0"/>
              <a:t>Modifiez le style du titre</a:t>
            </a:r>
          </a:p>
        </p:txBody>
      </p:sp>
      <p:sp>
        <p:nvSpPr>
          <p:cNvPr id="3" name="Sous-titre 2"/>
          <p:cNvSpPr>
            <a:spLocks noGrp="1"/>
          </p:cNvSpPr>
          <p:nvPr>
            <p:ph type="subTitle" idx="1"/>
          </p:nvPr>
        </p:nvSpPr>
        <p:spPr>
          <a:xfrm>
            <a:off x="1524000" y="3602039"/>
            <a:ext cx="9144000" cy="1655763"/>
          </a:xfrm>
        </p:spPr>
        <p:txBody>
          <a:bodyPr/>
          <a:lstStyle>
            <a:lvl1pPr marL="0" indent="0" algn="ctr">
              <a:buNone/>
              <a:defRPr sz="20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3162221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277400" y="300944"/>
            <a:ext cx="10168637" cy="387798"/>
          </a:xfrm>
        </p:spPr>
        <p:txBody>
          <a:bodyPr anchor="ctr" anchorCtr="0"/>
          <a:lstStyle/>
          <a:p>
            <a:r>
              <a:rPr lang="fr-FR" dirty="0"/>
              <a:t>Modifiez le style du titre</a:t>
            </a:r>
          </a:p>
        </p:txBody>
      </p:sp>
      <p:sp>
        <p:nvSpPr>
          <p:cNvPr id="3" name="Espace réservé du contenu 2"/>
          <p:cNvSpPr>
            <a:spLocks noGrp="1"/>
          </p:cNvSpPr>
          <p:nvPr>
            <p:ph idx="1"/>
          </p:nvPr>
        </p:nvSpPr>
        <p:spPr/>
        <p:txBody>
          <a:bodyPr/>
          <a:lstStyle>
            <a:lvl5pPr marL="2057348" indent="-228594">
              <a:buClr>
                <a:srgbClr val="7EACCA"/>
              </a:buClr>
              <a:buFont typeface="Arial" panose="020B0604020202020204" pitchFamily="34" charset="0"/>
              <a:buChar char="–"/>
              <a:defRPr sz="1100">
                <a:solidFill>
                  <a:srgbClr val="7EACCA"/>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8512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2" y="1709743"/>
            <a:ext cx="10515600" cy="2852737"/>
          </a:xfrm>
        </p:spPr>
        <p:txBody>
          <a:bodyPr anchor="b"/>
          <a:lstStyle>
            <a:lvl1pPr>
              <a:defRPr sz="4000"/>
            </a:lvl1pPr>
          </a:lstStyle>
          <a:p>
            <a:r>
              <a:rPr lang="fr-FR" dirty="0"/>
              <a:t>Modifiez le style du titre</a:t>
            </a:r>
          </a:p>
        </p:txBody>
      </p:sp>
      <p:sp>
        <p:nvSpPr>
          <p:cNvPr id="3" name="Espace réservé du texte 2"/>
          <p:cNvSpPr>
            <a:spLocks noGrp="1"/>
          </p:cNvSpPr>
          <p:nvPr>
            <p:ph type="body" idx="1"/>
          </p:nvPr>
        </p:nvSpPr>
        <p:spPr>
          <a:xfrm>
            <a:off x="831852" y="4589467"/>
            <a:ext cx="10515600" cy="1500187"/>
          </a:xfrm>
        </p:spPr>
        <p:txBody>
          <a:bodyPr/>
          <a:lstStyle>
            <a:lvl1pPr marL="0" indent="0">
              <a:buNone/>
              <a:defRPr sz="18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3491251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277400" y="300944"/>
            <a:ext cx="10168637" cy="387798"/>
          </a:xfrm>
        </p:spPr>
        <p:txBody>
          <a:bodyPr anchor="ctr" anchorCtr="0"/>
          <a:lstStyle/>
          <a:p>
            <a:r>
              <a:rPr lang="fr-FR" dirty="0"/>
              <a:t>Modifiez le style du titre</a:t>
            </a:r>
          </a:p>
        </p:txBody>
      </p:sp>
      <p:sp>
        <p:nvSpPr>
          <p:cNvPr id="3" name="Espace réservé du contenu 2"/>
          <p:cNvSpPr>
            <a:spLocks noGrp="1"/>
          </p:cNvSpPr>
          <p:nvPr>
            <p:ph sz="half" idx="1"/>
          </p:nvPr>
        </p:nvSpPr>
        <p:spPr>
          <a:xfrm>
            <a:off x="838200" y="1825625"/>
            <a:ext cx="5156200" cy="435133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Espace réservé du contenu 3"/>
          <p:cNvSpPr>
            <a:spLocks noGrp="1"/>
          </p:cNvSpPr>
          <p:nvPr>
            <p:ph sz="half" idx="2"/>
          </p:nvPr>
        </p:nvSpPr>
        <p:spPr>
          <a:xfrm>
            <a:off x="6197601" y="1825625"/>
            <a:ext cx="5156200" cy="435133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277524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9" y="365130"/>
            <a:ext cx="10515600" cy="1325563"/>
          </a:xfrm>
        </p:spPr>
        <p:txBody>
          <a:bodyPr/>
          <a:lstStyle/>
          <a:p>
            <a:r>
              <a:rPr lang="fr-FR" dirty="0"/>
              <a:t>Modifiez le style du titre</a:t>
            </a:r>
          </a:p>
        </p:txBody>
      </p:sp>
      <p:sp>
        <p:nvSpPr>
          <p:cNvPr id="3" name="Espace réservé du texte 2"/>
          <p:cNvSpPr>
            <a:spLocks noGrp="1"/>
          </p:cNvSpPr>
          <p:nvPr>
            <p:ph type="body" idx="1"/>
          </p:nvPr>
        </p:nvSpPr>
        <p:spPr>
          <a:xfrm>
            <a:off x="840322" y="1681164"/>
            <a:ext cx="5158316"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840322" y="2505075"/>
            <a:ext cx="5158316" cy="368458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2201" y="1681164"/>
            <a:ext cx="5183717"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71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37391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277400" y="328644"/>
            <a:ext cx="10168637" cy="332399"/>
          </a:xfrm>
        </p:spPr>
        <p:txBody>
          <a:bodyPr anchor="ctr" anchorCtr="0"/>
          <a:lstStyle>
            <a:lvl1pPr>
              <a:defRPr sz="2400"/>
            </a:lvl1pPr>
          </a:lstStyle>
          <a:p>
            <a:r>
              <a:rPr lang="fr-FR" dirty="0"/>
              <a:t>Modifiez le style du titre</a:t>
            </a:r>
          </a:p>
        </p:txBody>
      </p:sp>
    </p:spTree>
    <p:extLst>
      <p:ext uri="{BB962C8B-B14F-4D97-AF65-F5344CB8AC3E}">
        <p14:creationId xmlns:p14="http://schemas.microsoft.com/office/powerpoint/2010/main" val="69674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38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5/11/2023</a:t>
            </a:fld>
            <a:endParaRPr lang="en-US"/>
          </a:p>
        </p:txBody>
      </p:sp>
      <p:sp>
        <p:nvSpPr>
          <p:cNvPr id="4" name="Holder 4"/>
          <p:cNvSpPr>
            <a:spLocks noGrp="1"/>
          </p:cNvSpPr>
          <p:nvPr>
            <p:ph type="sldNum" sz="quarter" idx="7"/>
          </p:nvPr>
        </p:nvSpPr>
        <p:spPr/>
        <p:txBody>
          <a:bodyPr lIns="0" tIns="0" rIns="0" bIns="0"/>
          <a:lstStyle>
            <a:lvl1pPr>
              <a:defRPr sz="800" b="0" i="0">
                <a:solidFill>
                  <a:srgbClr val="44546A"/>
                </a:solidFill>
                <a:latin typeface="Arial"/>
                <a:cs typeface="Arial"/>
              </a:defRPr>
            </a:lvl1pPr>
          </a:lstStyle>
          <a:p>
            <a:pPr marL="12700">
              <a:lnSpc>
                <a:spcPts val="1645"/>
              </a:lnSpc>
            </a:pPr>
            <a:r>
              <a:rPr dirty="0">
                <a:latin typeface="MS PGothic"/>
                <a:cs typeface="MS PGothic"/>
              </a:rPr>
              <a:t>●</a:t>
            </a:r>
            <a:r>
              <a:rPr spc="95" dirty="0">
                <a:latin typeface="MS PGothic"/>
                <a:cs typeface="MS PGothic"/>
              </a:rPr>
              <a:t> </a:t>
            </a:r>
            <a:fld id="{81D60167-4931-47E6-BA6A-407CBD079E47}" type="slidenum">
              <a:rPr sz="1400" dirty="0"/>
              <a:t>‹N°›</a:t>
            </a:fld>
            <a:r>
              <a:rPr sz="1400" spc="-50" dirty="0"/>
              <a:t> </a:t>
            </a:r>
            <a:r>
              <a:rPr dirty="0">
                <a:latin typeface="MS PGothic"/>
                <a:cs typeface="MS PGothic"/>
              </a:rPr>
              <a:t>●</a:t>
            </a:r>
            <a:endParaRPr sz="1400">
              <a:latin typeface="MS PGothic"/>
              <a:cs typeface="MS PGothic"/>
            </a:endParaRPr>
          </a:p>
        </p:txBody>
      </p:sp>
    </p:spTree>
    <p:extLst>
      <p:ext uri="{BB962C8B-B14F-4D97-AF65-F5344CB8AC3E}">
        <p14:creationId xmlns:p14="http://schemas.microsoft.com/office/powerpoint/2010/main" val="389207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17043635-7887-4321-98C2-0E325FC23820}"/>
              </a:ext>
            </a:extLst>
          </p:cNvPr>
          <p:cNvSpPr>
            <a:spLocks noGrp="1"/>
          </p:cNvSpPr>
          <p:nvPr>
            <p:ph type="title"/>
          </p:nvPr>
        </p:nvSpPr>
        <p:spPr bwMode="auto">
          <a:xfrm>
            <a:off x="1277400" y="279400"/>
            <a:ext cx="10168637" cy="430887"/>
          </a:xfrm>
          <a:prstGeom prst="rect">
            <a:avLst/>
          </a:prstGeom>
        </p:spPr>
        <p:txBody>
          <a:bodyPr vert="horz" wrap="square" lIns="0" tIns="0" rIns="0" bIns="0" rtlCol="0">
            <a:spAutoFit/>
          </a:bodyPr>
          <a:lstStyle/>
          <a:p>
            <a:pPr marL="87313" marR="0" lvl="0" indent="0" defTabSz="914400" eaLnBrk="1" fontAlgn="auto" latinLnBrk="0" hangingPunct="1">
              <a:lnSpc>
                <a:spcPct val="100000"/>
              </a:lnSpc>
              <a:spcBef>
                <a:spcPts val="0"/>
              </a:spcBef>
              <a:spcAft>
                <a:spcPts val="0"/>
              </a:spcAft>
              <a:buClrTx/>
              <a:buSzTx/>
              <a:buFontTx/>
              <a:buNone/>
              <a:tabLst/>
            </a:pPr>
            <a:r>
              <a:rPr lang="en-US" altLang="fr-FR" dirty="0" err="1"/>
              <a:t>Modifiez</a:t>
            </a:r>
            <a:r>
              <a:rPr lang="en-US" altLang="fr-FR" dirty="0"/>
              <a:t> le style du </a:t>
            </a:r>
            <a:r>
              <a:rPr lang="en-US" altLang="fr-FR" dirty="0" err="1"/>
              <a:t>titre</a:t>
            </a:r>
            <a:endParaRPr lang="en-US" altLang="fr-FR" dirty="0"/>
          </a:p>
        </p:txBody>
      </p:sp>
      <p:sp>
        <p:nvSpPr>
          <p:cNvPr id="1027" name="Espace réservé du texte 2">
            <a:extLst>
              <a:ext uri="{FF2B5EF4-FFF2-40B4-BE49-F238E27FC236}">
                <a16:creationId xmlns:a16="http://schemas.microsoft.com/office/drawing/2014/main" id="{E52C3423-37CA-4DE3-AB1E-562EEBC49877}"/>
              </a:ext>
            </a:extLst>
          </p:cNvPr>
          <p:cNvSpPr>
            <a:spLocks noGrp="1"/>
          </p:cNvSpPr>
          <p:nvPr>
            <p:ph type="body" idx="1"/>
          </p:nvPr>
        </p:nvSpPr>
        <p:spPr bwMode="auto">
          <a:xfrm>
            <a:off x="609600" y="1216025"/>
            <a:ext cx="1083643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dirty="0" err="1"/>
              <a:t>Modifiez</a:t>
            </a:r>
            <a:r>
              <a:rPr lang="en-US" altLang="fr-FR" dirty="0"/>
              <a:t> les styles du </a:t>
            </a:r>
            <a:r>
              <a:rPr lang="en-US" altLang="fr-FR" dirty="0" err="1"/>
              <a:t>texte</a:t>
            </a:r>
            <a:r>
              <a:rPr lang="en-US" altLang="fr-FR" dirty="0"/>
              <a:t> du masque</a:t>
            </a:r>
          </a:p>
          <a:p>
            <a:pPr lvl="1"/>
            <a:r>
              <a:rPr lang="en-US" altLang="fr-FR" dirty="0" err="1"/>
              <a:t>Deuxième</a:t>
            </a:r>
            <a:r>
              <a:rPr lang="en-US" altLang="fr-FR" dirty="0"/>
              <a:t> </a:t>
            </a:r>
            <a:r>
              <a:rPr lang="en-US" altLang="fr-FR" dirty="0" err="1"/>
              <a:t>niveau</a:t>
            </a:r>
            <a:endParaRPr lang="en-US" altLang="fr-FR" dirty="0"/>
          </a:p>
          <a:p>
            <a:pPr lvl="2"/>
            <a:r>
              <a:rPr lang="en-US" altLang="fr-FR" dirty="0" err="1"/>
              <a:t>Troisième</a:t>
            </a:r>
            <a:r>
              <a:rPr lang="en-US" altLang="fr-FR" dirty="0"/>
              <a:t> </a:t>
            </a:r>
            <a:r>
              <a:rPr lang="en-US" altLang="fr-FR" dirty="0" err="1"/>
              <a:t>niveau</a:t>
            </a:r>
            <a:endParaRPr lang="en-US" altLang="fr-FR" dirty="0"/>
          </a:p>
          <a:p>
            <a:pPr lvl="3"/>
            <a:r>
              <a:rPr lang="en-US" altLang="fr-FR" dirty="0" err="1"/>
              <a:t>Quatrième</a:t>
            </a:r>
            <a:r>
              <a:rPr lang="en-US" altLang="fr-FR" dirty="0"/>
              <a:t> </a:t>
            </a:r>
            <a:r>
              <a:rPr lang="en-US" altLang="fr-FR" dirty="0" err="1"/>
              <a:t>niveau</a:t>
            </a:r>
            <a:endParaRPr lang="en-US" altLang="fr-FR" dirty="0"/>
          </a:p>
        </p:txBody>
      </p:sp>
      <p:sp>
        <p:nvSpPr>
          <p:cNvPr id="2056" name="ZoneTexte 1">
            <a:extLst>
              <a:ext uri="{FF2B5EF4-FFF2-40B4-BE49-F238E27FC236}">
                <a16:creationId xmlns:a16="http://schemas.microsoft.com/office/drawing/2014/main" id="{73F36537-0C0A-4E48-A21A-93E73932B10B}"/>
              </a:ext>
            </a:extLst>
          </p:cNvPr>
          <p:cNvSpPr txBox="1">
            <a:spLocks noChangeArrowheads="1"/>
          </p:cNvSpPr>
          <p:nvPr userDrawn="1"/>
        </p:nvSpPr>
        <p:spPr bwMode="auto">
          <a:xfrm>
            <a:off x="11111380" y="6424711"/>
            <a:ext cx="1071563" cy="307777"/>
          </a:xfrm>
          <a:prstGeom prst="rect">
            <a:avLst/>
          </a:prstGeom>
          <a:noFill/>
          <a:ln>
            <a:noFill/>
          </a:ln>
        </p:spPr>
        <p:txBody>
          <a:bodyPr>
            <a:spAutoFit/>
          </a:bodyPr>
          <a:lstStyle>
            <a:lvl1pPr>
              <a:defRPr sz="4400" b="1">
                <a:solidFill>
                  <a:schemeClr val="tx2"/>
                </a:solidFill>
                <a:latin typeface="Arial" panose="020B0604020202020204" pitchFamily="34" charset="0"/>
                <a:ea typeface="MS PGothic" panose="020B0600070205080204" pitchFamily="34" charset="-128"/>
              </a:defRPr>
            </a:lvl1pPr>
            <a:lvl2pPr marL="742950" indent="-285750">
              <a:defRPr sz="4400" b="1">
                <a:solidFill>
                  <a:schemeClr val="tx2"/>
                </a:solidFill>
                <a:latin typeface="Arial" panose="020B0604020202020204" pitchFamily="34" charset="0"/>
                <a:ea typeface="MS PGothic" panose="020B0600070205080204" pitchFamily="34" charset="-128"/>
              </a:defRPr>
            </a:lvl2pPr>
            <a:lvl3pPr marL="1143000" indent="-228600">
              <a:defRPr sz="4400" b="1">
                <a:solidFill>
                  <a:schemeClr val="tx2"/>
                </a:solidFill>
                <a:latin typeface="Arial" panose="020B0604020202020204" pitchFamily="34" charset="0"/>
                <a:ea typeface="MS PGothic" panose="020B0600070205080204" pitchFamily="34" charset="-128"/>
              </a:defRPr>
            </a:lvl3pPr>
            <a:lvl4pPr marL="1600200" indent="-228600">
              <a:defRPr sz="4400" b="1">
                <a:solidFill>
                  <a:schemeClr val="tx2"/>
                </a:solidFill>
                <a:latin typeface="Arial" panose="020B0604020202020204" pitchFamily="34" charset="0"/>
                <a:ea typeface="MS PGothic" panose="020B0600070205080204" pitchFamily="34" charset="-128"/>
              </a:defRPr>
            </a:lvl4pPr>
            <a:lvl5pPr marL="2057400" indent="-228600">
              <a:defRPr sz="4400" b="1">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9pPr>
          </a:lstStyle>
          <a:p>
            <a:pPr>
              <a:defRPr/>
            </a:pPr>
            <a:r>
              <a:rPr lang="fr-FR" altLang="fr-FR" sz="800" b="0" dirty="0"/>
              <a:t>●</a:t>
            </a:r>
            <a:r>
              <a:rPr lang="fr-FR" altLang="fr-FR" sz="1400" b="0" dirty="0"/>
              <a:t> </a:t>
            </a:r>
            <a:fld id="{B1A90D62-8FF9-46ED-A392-6835CF3A5CEC}" type="slidenum">
              <a:rPr lang="fr-FR" altLang="fr-FR" sz="1400" b="0" smtClean="0"/>
              <a:pPr>
                <a:defRPr/>
              </a:pPr>
              <a:t>‹N°›</a:t>
            </a:fld>
            <a:r>
              <a:rPr lang="fr-FR" altLang="fr-FR" sz="1400" b="0" dirty="0"/>
              <a:t> </a:t>
            </a:r>
            <a:r>
              <a:rPr lang="fr-FR" altLang="fr-FR" sz="800" b="0" dirty="0"/>
              <a:t>●</a:t>
            </a:r>
          </a:p>
        </p:txBody>
      </p:sp>
      <p:sp>
        <p:nvSpPr>
          <p:cNvPr id="5" name="Rectangle : coins arrondis 4">
            <a:extLst>
              <a:ext uri="{FF2B5EF4-FFF2-40B4-BE49-F238E27FC236}">
                <a16:creationId xmlns:a16="http://schemas.microsoft.com/office/drawing/2014/main" id="{4C3D56AD-088C-7D40-8DB9-BB640B650D89}"/>
              </a:ext>
            </a:extLst>
          </p:cNvPr>
          <p:cNvSpPr/>
          <p:nvPr userDrawn="1"/>
        </p:nvSpPr>
        <p:spPr>
          <a:xfrm>
            <a:off x="1277401" y="6098798"/>
            <a:ext cx="11088000" cy="224001"/>
          </a:xfrm>
          <a:prstGeom prst="roundRect">
            <a:avLst>
              <a:gd name="adj" fmla="val 50000"/>
            </a:avLst>
          </a:prstGeom>
          <a:solidFill>
            <a:srgbClr val="007CB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 coins arrondis 26">
            <a:extLst>
              <a:ext uri="{FF2B5EF4-FFF2-40B4-BE49-F238E27FC236}">
                <a16:creationId xmlns:a16="http://schemas.microsoft.com/office/drawing/2014/main" id="{6C9E9274-AEF2-EA4B-8FE2-F134BE40F3BB}"/>
              </a:ext>
            </a:extLst>
          </p:cNvPr>
          <p:cNvSpPr/>
          <p:nvPr userDrawn="1"/>
        </p:nvSpPr>
        <p:spPr>
          <a:xfrm>
            <a:off x="-121200" y="383243"/>
            <a:ext cx="1188000" cy="223200"/>
          </a:xfrm>
          <a:prstGeom prst="roundRect">
            <a:avLst>
              <a:gd name="adj" fmla="val 50000"/>
            </a:avLst>
          </a:prstGeom>
          <a:solidFill>
            <a:srgbClr val="007CB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173736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dt="0"/>
  <p:txStyles>
    <p:titleStyle>
      <a:lvl1pPr algn="l" rtl="0" eaLnBrk="0" fontAlgn="base" hangingPunct="0">
        <a:lnSpc>
          <a:spcPct val="90000"/>
        </a:lnSpc>
        <a:spcBef>
          <a:spcPct val="0"/>
        </a:spcBef>
        <a:spcAft>
          <a:spcPct val="0"/>
        </a:spcAft>
        <a:defRPr kumimoji="0" lang="en-US" altLang="fr-FR" sz="2800" b="1" i="0" u="none" strike="noStrike" kern="1200" cap="all" spc="0" normalizeH="0">
          <a:ln>
            <a:noFill/>
          </a:ln>
          <a:solidFill>
            <a:srgbClr val="59656D"/>
          </a:solidFill>
          <a:effectLst/>
          <a:uLnTx/>
          <a:uFillTx/>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189"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378"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566"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754" algn="ctr" rtl="0" fontAlgn="base">
        <a:lnSpc>
          <a:spcPct val="90000"/>
        </a:lnSpc>
        <a:spcBef>
          <a:spcPct val="0"/>
        </a:spcBef>
        <a:spcAft>
          <a:spcPct val="0"/>
        </a:spcAft>
        <a:defRPr sz="4000">
          <a:solidFill>
            <a:schemeClr val="accent1"/>
          </a:solidFill>
          <a:latin typeface="Franklin Gothic Book" panose="020B0503020102020204" pitchFamily="34" charset="0"/>
        </a:defRPr>
      </a:lvl9pPr>
    </p:titleStyle>
    <p:bodyStyle>
      <a:lvl1pPr marL="457189" indent="-457189" algn="l" rtl="0" eaLnBrk="0" fontAlgn="base" hangingPunct="0">
        <a:lnSpc>
          <a:spcPct val="120000"/>
        </a:lnSpc>
        <a:spcBef>
          <a:spcPts val="1200"/>
        </a:spcBef>
        <a:spcAft>
          <a:spcPct val="0"/>
        </a:spcAft>
        <a:buClr>
          <a:srgbClr val="70AD47"/>
        </a:buClr>
        <a:buFont typeface="Wingdings" panose="05000000000000000000" pitchFamily="2" charset="2"/>
        <a:buChar char="ü"/>
        <a:defRPr sz="2000" b="1" kern="1200">
          <a:solidFill>
            <a:srgbClr val="7F7F7F"/>
          </a:solidFill>
          <a:latin typeface="Arial" panose="020B0604020202020204" pitchFamily="34" charset="0"/>
          <a:ea typeface="MS PGothic" panose="020B0600070205080204" pitchFamily="34" charset="-128"/>
          <a:cs typeface="Arial" panose="020B0604020202020204" pitchFamily="34" charset="0"/>
        </a:defRPr>
      </a:lvl1pPr>
      <a:lvl2pPr marL="685783" indent="-358766" algn="l" rtl="0" eaLnBrk="0" fontAlgn="base" hangingPunct="0">
        <a:lnSpc>
          <a:spcPct val="130000"/>
        </a:lnSpc>
        <a:spcBef>
          <a:spcPts val="1000"/>
        </a:spcBef>
        <a:spcAft>
          <a:spcPct val="0"/>
        </a:spcAft>
        <a:buClr>
          <a:srgbClr val="2F5597"/>
        </a:buClr>
        <a:buSzPct val="100000"/>
        <a:buFont typeface="Arial" panose="020B0604020202020204" pitchFamily="34" charset="0"/>
        <a:buChar char="•"/>
        <a:defRPr sz="1600" kern="1200">
          <a:solidFill>
            <a:srgbClr val="156CAF"/>
          </a:solidFill>
          <a:latin typeface="Arial" panose="020B0604020202020204" pitchFamily="34" charset="0"/>
          <a:ea typeface="Arial" charset="0"/>
          <a:cs typeface="Arial" panose="020B0604020202020204" pitchFamily="34" charset="0"/>
        </a:defRPr>
      </a:lvl2pPr>
      <a:lvl3pPr marL="1142972" indent="-228594" algn="l" rtl="0" eaLnBrk="0" fontAlgn="base" hangingPunct="0">
        <a:lnSpc>
          <a:spcPct val="114000"/>
        </a:lnSpc>
        <a:spcBef>
          <a:spcPts val="600"/>
        </a:spcBef>
        <a:spcAft>
          <a:spcPct val="0"/>
        </a:spcAft>
        <a:buClr>
          <a:srgbClr val="595959"/>
        </a:buClr>
        <a:buFont typeface="Courier New" panose="02070309020205020404" pitchFamily="49" charset="0"/>
        <a:buChar char="o"/>
        <a:defRPr sz="1400" i="1" kern="1200">
          <a:solidFill>
            <a:srgbClr val="7F7F7F"/>
          </a:solidFill>
          <a:latin typeface="Arial" panose="020B0604020202020204" pitchFamily="34" charset="0"/>
          <a:ea typeface="Arial" charset="0"/>
          <a:cs typeface="Arial" panose="020B0604020202020204" pitchFamily="34" charset="0"/>
        </a:defRPr>
      </a:lvl3pPr>
      <a:lvl4pPr marL="1600160" indent="-228594" algn="l" rtl="0" eaLnBrk="0" fontAlgn="base" hangingPunct="0">
        <a:lnSpc>
          <a:spcPct val="114000"/>
        </a:lnSpc>
        <a:spcBef>
          <a:spcPts val="600"/>
        </a:spcBef>
        <a:spcAft>
          <a:spcPct val="0"/>
        </a:spcAft>
        <a:buClr>
          <a:srgbClr val="A6A6A6"/>
        </a:buClr>
        <a:buFont typeface="Arial" panose="020B0604020202020204" pitchFamily="34" charset="0"/>
        <a:buChar char="•"/>
        <a:defRPr sz="1200" kern="1200">
          <a:solidFill>
            <a:srgbClr val="969696"/>
          </a:solidFill>
          <a:latin typeface="Arial" panose="020B0604020202020204" pitchFamily="34" charset="0"/>
          <a:ea typeface="Arial" charset="0"/>
          <a:cs typeface="Arial" panose="020B0604020202020204" pitchFamily="34" charset="0"/>
        </a:defRPr>
      </a:lvl4pPr>
      <a:lvl5pPr marL="1828754" algn="l" rtl="0" eaLnBrk="0" fontAlgn="base" hangingPunct="0">
        <a:lnSpc>
          <a:spcPct val="90000"/>
        </a:lnSpc>
        <a:spcBef>
          <a:spcPts val="500"/>
        </a:spcBef>
        <a:spcAft>
          <a:spcPct val="0"/>
        </a:spcAft>
        <a:buClr>
          <a:srgbClr val="7EACCA"/>
        </a:buClr>
        <a:buFont typeface="Arial" panose="020B0604020202020204" pitchFamily="34" charset="0"/>
        <a:buChar char="»"/>
        <a:defRPr sz="2000" kern="1200">
          <a:solidFill>
            <a:srgbClr val="7EACCA"/>
          </a:solidFill>
          <a:latin typeface="Arial" panose="020B0604020202020204" pitchFamily="34" charset="0"/>
          <a:ea typeface="Arial" charset="0"/>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www.iea.org/commentaries/is-cooling-the-future-of-heating" TargetMode="External"/><Relationship Id="rId7" Type="http://schemas.openxmlformats.org/officeDocument/2006/relationships/hyperlink" Target="https://www.researchgate.net/publication/343362683_La_climatisation_des_logements_residentiels_laisser_faire_ou_encadrer_intelligemmen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hyperlink" Target="https://presse.ademe.fr/2021/06/la-climatisation-vers-une-utilisation-raisonnee-pour-limiter-limpact-sur-lenvironnement.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hyperlink" Target="Evaluation%20of%20ventilative%20cooling%20in%20a%20single%20family%20house%20-%20Characterization" TargetMode="External"/><Relationship Id="rId7"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1.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hyperlink" Target="http://www.ignes.fr/" TargetMode="External"/><Relationship Id="rId5" Type="http://schemas.openxmlformats.org/officeDocument/2006/relationships/image" Target="../media/image77.png"/><Relationship Id="rId10" Type="http://schemas.openxmlformats.org/officeDocument/2006/relationships/image" Target="../media/image10.jpeg"/><Relationship Id="rId4" Type="http://schemas.openxmlformats.org/officeDocument/2006/relationships/hyperlink" Target="mailto:contact@smartbuidlingsalliance.org" TargetMode="External"/><Relationship Id="rId9" Type="http://schemas.openxmlformats.org/officeDocument/2006/relationships/hyperlink" Target="http://www.smartbuidlingsallianc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hyperlink" Target="https://www.legifrance.gouv.fr/jorf/id/JORFTEXT000046807068" TargetMode="External"/><Relationship Id="rId2" Type="http://schemas.openxmlformats.org/officeDocument/2006/relationships/hyperlink" Target="https://www.legifrance.gouv.fr/jorf/id/JORFTEXT000046600120" TargetMode="External"/><Relationship Id="rId1" Type="http://schemas.openxmlformats.org/officeDocument/2006/relationships/slideLayout" Target="../slideLayouts/slideLayout8.xml"/><Relationship Id="rId4" Type="http://schemas.openxmlformats.org/officeDocument/2006/relationships/hyperlink" Target="https://www.legifrance.gouv.fr/jorf/id/JORFTEXT00004682112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descr="Une image contenant texte, enveloppe&#10;&#10;Description générée automatiquement">
            <a:extLst>
              <a:ext uri="{FF2B5EF4-FFF2-40B4-BE49-F238E27FC236}">
                <a16:creationId xmlns:a16="http://schemas.microsoft.com/office/drawing/2014/main" id="{7973F37A-ED08-31AF-8ECA-FFBED70061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81" r="15973"/>
          <a:stretch/>
        </p:blipFill>
        <p:spPr>
          <a:xfrm>
            <a:off x="0" y="3600"/>
            <a:ext cx="12192000" cy="6850800"/>
          </a:xfrm>
          <a:prstGeom prst="rect">
            <a:avLst/>
          </a:prstGeom>
        </p:spPr>
      </p:pic>
      <p:sp>
        <p:nvSpPr>
          <p:cNvPr id="2" name="Rectangle 1">
            <a:extLst>
              <a:ext uri="{FF2B5EF4-FFF2-40B4-BE49-F238E27FC236}">
                <a16:creationId xmlns:a16="http://schemas.microsoft.com/office/drawing/2014/main" id="{D980AF92-2823-542E-8EAD-726A5A87CBEF}"/>
              </a:ext>
            </a:extLst>
          </p:cNvPr>
          <p:cNvSpPr/>
          <p:nvPr/>
        </p:nvSpPr>
        <p:spPr>
          <a:xfrm>
            <a:off x="0" y="0"/>
            <a:ext cx="12192000" cy="6854400"/>
          </a:xfrm>
          <a:prstGeom prst="rect">
            <a:avLst/>
          </a:prstGeom>
          <a:solidFill>
            <a:srgbClr val="007CB7">
              <a:alpha val="45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1"/>
          </a:p>
        </p:txBody>
      </p:sp>
      <p:grpSp>
        <p:nvGrpSpPr>
          <p:cNvPr id="4" name="Groupe 3">
            <a:extLst>
              <a:ext uri="{FF2B5EF4-FFF2-40B4-BE49-F238E27FC236}">
                <a16:creationId xmlns:a16="http://schemas.microsoft.com/office/drawing/2014/main" id="{3B2BFE77-60D6-CDAB-79E4-2B5459A8BD7B}"/>
              </a:ext>
            </a:extLst>
          </p:cNvPr>
          <p:cNvGrpSpPr/>
          <p:nvPr/>
        </p:nvGrpSpPr>
        <p:grpSpPr>
          <a:xfrm>
            <a:off x="1534673" y="-343130"/>
            <a:ext cx="9122654" cy="1819387"/>
            <a:chOff x="1535186" y="78107"/>
            <a:chExt cx="9122654" cy="1819387"/>
          </a:xfrm>
        </p:grpSpPr>
        <p:sp>
          <p:nvSpPr>
            <p:cNvPr id="5" name="Rectangle : coins arrondis 4">
              <a:extLst>
                <a:ext uri="{FF2B5EF4-FFF2-40B4-BE49-F238E27FC236}">
                  <a16:creationId xmlns:a16="http://schemas.microsoft.com/office/drawing/2014/main" id="{B4AE4856-9958-93D3-F90F-3B6D1A37DAF3}"/>
                </a:ext>
              </a:extLst>
            </p:cNvPr>
            <p:cNvSpPr/>
            <p:nvPr/>
          </p:nvSpPr>
          <p:spPr>
            <a:xfrm>
              <a:off x="1535186" y="78107"/>
              <a:ext cx="9122654" cy="1819387"/>
            </a:xfrm>
            <a:prstGeom prst="roundRect">
              <a:avLst>
                <a:gd name="adj" fmla="val 23382"/>
              </a:avLst>
            </a:prstGeom>
            <a:solidFill>
              <a:srgbClr val="007CB7">
                <a:alpha val="80000"/>
              </a:srgb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20" dirty="0"/>
            </a:p>
          </p:txBody>
        </p:sp>
        <p:pic>
          <p:nvPicPr>
            <p:cNvPr id="6" name="Image 5">
              <a:extLst>
                <a:ext uri="{FF2B5EF4-FFF2-40B4-BE49-F238E27FC236}">
                  <a16:creationId xmlns:a16="http://schemas.microsoft.com/office/drawing/2014/main" id="{FD1C4C77-A9E9-042F-CC3A-7383278FA6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4487" y="761434"/>
              <a:ext cx="1381927" cy="767040"/>
            </a:xfrm>
            <a:prstGeom prst="rect">
              <a:avLst/>
            </a:prstGeom>
          </p:spPr>
        </p:pic>
        <p:pic>
          <p:nvPicPr>
            <p:cNvPr id="7" name="Image 6">
              <a:extLst>
                <a:ext uri="{FF2B5EF4-FFF2-40B4-BE49-F238E27FC236}">
                  <a16:creationId xmlns:a16="http://schemas.microsoft.com/office/drawing/2014/main" id="{ADA6A58F-7C0E-5E87-0E7D-EF1554E8EA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293033" y="907573"/>
              <a:ext cx="474764" cy="474764"/>
            </a:xfrm>
            <a:prstGeom prst="rect">
              <a:avLst/>
            </a:prstGeom>
          </p:spPr>
        </p:pic>
        <p:pic>
          <p:nvPicPr>
            <p:cNvPr id="8" name="Image 7">
              <a:extLst>
                <a:ext uri="{FF2B5EF4-FFF2-40B4-BE49-F238E27FC236}">
                  <a16:creationId xmlns:a16="http://schemas.microsoft.com/office/drawing/2014/main" id="{163CA770-E37C-DB43-B39A-F87AB7D1EC0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7452235" y="907573"/>
              <a:ext cx="474764" cy="474764"/>
            </a:xfrm>
            <a:prstGeom prst="rect">
              <a:avLst/>
            </a:prstGeom>
          </p:spPr>
        </p:pic>
        <p:pic>
          <p:nvPicPr>
            <p:cNvPr id="9" name="Image 8" descr="Une image contenant logo&#10;&#10;Description générée automatiquement">
              <a:extLst>
                <a:ext uri="{FF2B5EF4-FFF2-40B4-BE49-F238E27FC236}">
                  <a16:creationId xmlns:a16="http://schemas.microsoft.com/office/drawing/2014/main" id="{6B9DD8D9-9D61-325E-3CB7-EE54FD868F0A}"/>
                </a:ext>
              </a:extLst>
            </p:cNvPr>
            <p:cNvPicPr>
              <a:picLocks noChangeAspect="1"/>
            </p:cNvPicPr>
            <p:nvPr/>
          </p:nvPicPr>
          <p:blipFill>
            <a:blip r:embed="rId6"/>
            <a:stretch>
              <a:fillRect/>
            </a:stretch>
          </p:blipFill>
          <p:spPr>
            <a:xfrm>
              <a:off x="5314416" y="620794"/>
              <a:ext cx="1591201" cy="1048320"/>
            </a:xfrm>
            <a:prstGeom prst="rect">
              <a:avLst/>
            </a:prstGeom>
          </p:spPr>
        </p:pic>
        <p:pic>
          <p:nvPicPr>
            <p:cNvPr id="10" name="Image 9">
              <a:extLst>
                <a:ext uri="{FF2B5EF4-FFF2-40B4-BE49-F238E27FC236}">
                  <a16:creationId xmlns:a16="http://schemas.microsoft.com/office/drawing/2014/main" id="{63893522-14D0-6DE5-2779-26CBC37B095A}"/>
                </a:ext>
              </a:extLst>
            </p:cNvPr>
            <p:cNvPicPr>
              <a:picLocks noChangeAspect="1"/>
            </p:cNvPicPr>
            <p:nvPr/>
          </p:nvPicPr>
          <p:blipFill>
            <a:blip r:embed="rId7"/>
            <a:stretch>
              <a:fillRect/>
            </a:stretch>
          </p:blipFill>
          <p:spPr>
            <a:xfrm>
              <a:off x="8473615" y="556040"/>
              <a:ext cx="1382400" cy="1177831"/>
            </a:xfrm>
            <a:prstGeom prst="rect">
              <a:avLst/>
            </a:prstGeom>
          </p:spPr>
        </p:pic>
      </p:grpSp>
      <p:sp>
        <p:nvSpPr>
          <p:cNvPr id="3" name="Rectangle 2">
            <a:extLst>
              <a:ext uri="{FF2B5EF4-FFF2-40B4-BE49-F238E27FC236}">
                <a16:creationId xmlns:a16="http://schemas.microsoft.com/office/drawing/2014/main" id="{02D6A9E6-4519-1237-8B63-996955AED3B6}"/>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824DAB3A-D1D3-A32B-3E49-B8F316C004CE}"/>
              </a:ext>
            </a:extLst>
          </p:cNvPr>
          <p:cNvGrpSpPr/>
          <p:nvPr/>
        </p:nvGrpSpPr>
        <p:grpSpPr>
          <a:xfrm>
            <a:off x="1535187" y="5655033"/>
            <a:ext cx="2212635" cy="496478"/>
            <a:chOff x="818999" y="6218567"/>
            <a:chExt cx="2165936" cy="486000"/>
          </a:xfrm>
        </p:grpSpPr>
        <p:pic>
          <p:nvPicPr>
            <p:cNvPr id="13" name="Image 12">
              <a:extLst>
                <a:ext uri="{FF2B5EF4-FFF2-40B4-BE49-F238E27FC236}">
                  <a16:creationId xmlns:a16="http://schemas.microsoft.com/office/drawing/2014/main" id="{850587E7-CCF0-7EAC-71A3-DC916BD0127D}"/>
                </a:ext>
              </a:extLst>
            </p:cNvPr>
            <p:cNvPicPr>
              <a:picLocks noChangeAspect="1"/>
            </p:cNvPicPr>
            <p:nvPr/>
          </p:nvPicPr>
          <p:blipFill>
            <a:blip r:embed="rId8" cstate="screen">
              <a:alphaModFix amt="80000"/>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18999" y="6218567"/>
              <a:ext cx="486000" cy="486000"/>
            </a:xfrm>
            <a:prstGeom prst="rect">
              <a:avLst/>
            </a:prstGeom>
          </p:spPr>
        </p:pic>
        <p:sp>
          <p:nvSpPr>
            <p:cNvPr id="14" name="Subtitle 2">
              <a:extLst>
                <a:ext uri="{FF2B5EF4-FFF2-40B4-BE49-F238E27FC236}">
                  <a16:creationId xmlns:a16="http://schemas.microsoft.com/office/drawing/2014/main" id="{A098CCF6-ED9A-7893-6DE0-2DF70163A97A}"/>
                </a:ext>
              </a:extLst>
            </p:cNvPr>
            <p:cNvSpPr txBox="1">
              <a:spLocks/>
            </p:cNvSpPr>
            <p:nvPr/>
          </p:nvSpPr>
          <p:spPr>
            <a:xfrm>
              <a:off x="1416519" y="6308892"/>
              <a:ext cx="1568416" cy="305350"/>
            </a:xfrm>
            <a:prstGeom prst="rect">
              <a:avLst/>
            </a:prstGeom>
          </p:spPr>
          <p:txBody>
            <a:bodyPr vert="horz" wrap="square" lIns="0" tIns="0" rIns="46706"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974" algn="l" defTabSz="555552">
                <a:lnSpc>
                  <a:spcPts val="1696"/>
                </a:lnSpc>
                <a:defRPr/>
              </a:pPr>
              <a:r>
                <a:rPr lang="fr-FR" sz="1634" b="1" dirty="0">
                  <a:solidFill>
                    <a:schemeClr val="bg1"/>
                  </a:solidFill>
                  <a:latin typeface="Raleway" panose="020B0003030101060003" pitchFamily="34" charset="0"/>
                  <a:ea typeface="Verdana" panose="020B0604030504040204" pitchFamily="34" charset="0"/>
                  <a:cs typeface="Verdana" panose="020B0604030504040204" pitchFamily="34" charset="0"/>
                </a:rPr>
                <a:t>11 Mai 2023</a:t>
              </a:r>
              <a:endParaRPr lang="fr-FR" sz="1634" dirty="0">
                <a:solidFill>
                  <a:schemeClr val="bg1"/>
                </a:solidFill>
                <a:latin typeface="Raleway" panose="020B0003030101060003" pitchFamily="34" charset="0"/>
                <a:ea typeface="Verdana" panose="020B0604030504040204" pitchFamily="34" charset="0"/>
                <a:cs typeface="Verdana" panose="020B0604030504040204" pitchFamily="34" charset="0"/>
              </a:endParaRPr>
            </a:p>
          </p:txBody>
        </p:sp>
      </p:grpSp>
      <p:grpSp>
        <p:nvGrpSpPr>
          <p:cNvPr id="15" name="Groupe 14">
            <a:extLst>
              <a:ext uri="{FF2B5EF4-FFF2-40B4-BE49-F238E27FC236}">
                <a16:creationId xmlns:a16="http://schemas.microsoft.com/office/drawing/2014/main" id="{5FAEBC49-19C1-9159-B629-19FDED779412}"/>
              </a:ext>
            </a:extLst>
          </p:cNvPr>
          <p:cNvGrpSpPr/>
          <p:nvPr/>
        </p:nvGrpSpPr>
        <p:grpSpPr>
          <a:xfrm>
            <a:off x="5325798" y="5655033"/>
            <a:ext cx="2072049" cy="496478"/>
            <a:chOff x="5309284" y="6218567"/>
            <a:chExt cx="2028318" cy="486000"/>
          </a:xfrm>
        </p:grpSpPr>
        <p:pic>
          <p:nvPicPr>
            <p:cNvPr id="16" name="Image 15">
              <a:extLst>
                <a:ext uri="{FF2B5EF4-FFF2-40B4-BE49-F238E27FC236}">
                  <a16:creationId xmlns:a16="http://schemas.microsoft.com/office/drawing/2014/main" id="{3421AC9A-F4F6-5339-C520-3D40AC6E94C4}"/>
                </a:ext>
              </a:extLst>
            </p:cNvPr>
            <p:cNvPicPr>
              <a:picLocks noChangeAspect="1"/>
            </p:cNvPicPr>
            <p:nvPr/>
          </p:nvPicPr>
          <p:blipFill>
            <a:blip r:embed="rId10" cstate="screen">
              <a:alphaModFix amt="8000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09284" y="6218567"/>
              <a:ext cx="486000" cy="486000"/>
            </a:xfrm>
            <a:prstGeom prst="rect">
              <a:avLst/>
            </a:prstGeom>
          </p:spPr>
        </p:pic>
        <p:sp>
          <p:nvSpPr>
            <p:cNvPr id="17" name="Subtitle 2">
              <a:extLst>
                <a:ext uri="{FF2B5EF4-FFF2-40B4-BE49-F238E27FC236}">
                  <a16:creationId xmlns:a16="http://schemas.microsoft.com/office/drawing/2014/main" id="{035F6466-F7C2-B995-3C53-AA1020C1FBD6}"/>
                </a:ext>
              </a:extLst>
            </p:cNvPr>
            <p:cNvSpPr txBox="1">
              <a:spLocks/>
            </p:cNvSpPr>
            <p:nvPr/>
          </p:nvSpPr>
          <p:spPr>
            <a:xfrm>
              <a:off x="5885274" y="6291435"/>
              <a:ext cx="1452328" cy="335885"/>
            </a:xfrm>
            <a:prstGeom prst="rect">
              <a:avLst/>
            </a:prstGeom>
          </p:spPr>
          <p:txBody>
            <a:bodyPr vert="horz" wrap="square" lIns="0" tIns="0" rIns="46706"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974" algn="l" defTabSz="555552">
                <a:lnSpc>
                  <a:spcPts val="1696"/>
                </a:lnSpc>
                <a:defRPr/>
              </a:pPr>
              <a:r>
                <a:rPr lang="fr-FR" sz="1634" b="1" dirty="0">
                  <a:solidFill>
                    <a:schemeClr val="bg1"/>
                  </a:solidFill>
                  <a:latin typeface="Raleway" panose="020B0003030101060003" pitchFamily="34" charset="0"/>
                  <a:ea typeface="Verdana" panose="020B0604030504040204" pitchFamily="34" charset="0"/>
                  <a:cs typeface="Verdana" panose="020B0604030504040204" pitchFamily="34" charset="0"/>
                </a:rPr>
                <a:t>De 8h30 à 10h</a:t>
              </a:r>
              <a:endParaRPr lang="fr-FR" sz="1634" dirty="0">
                <a:solidFill>
                  <a:schemeClr val="bg1"/>
                </a:solidFill>
                <a:latin typeface="Raleway" panose="020B0003030101060003" pitchFamily="34" charset="0"/>
                <a:ea typeface="Verdana" panose="020B0604030504040204" pitchFamily="34" charset="0"/>
                <a:cs typeface="Verdana" panose="020B0604030504040204" pitchFamily="34" charset="0"/>
              </a:endParaRPr>
            </a:p>
          </p:txBody>
        </p:sp>
      </p:grpSp>
      <p:grpSp>
        <p:nvGrpSpPr>
          <p:cNvPr id="18" name="Groupe 17">
            <a:extLst>
              <a:ext uri="{FF2B5EF4-FFF2-40B4-BE49-F238E27FC236}">
                <a16:creationId xmlns:a16="http://schemas.microsoft.com/office/drawing/2014/main" id="{5205ACF6-15BD-E33F-FA86-2C4999AEF4DD}"/>
              </a:ext>
            </a:extLst>
          </p:cNvPr>
          <p:cNvGrpSpPr/>
          <p:nvPr/>
        </p:nvGrpSpPr>
        <p:grpSpPr>
          <a:xfrm>
            <a:off x="8975825" y="5655033"/>
            <a:ext cx="1805862" cy="496478"/>
            <a:chOff x="9130549" y="6216377"/>
            <a:chExt cx="1767749" cy="486000"/>
          </a:xfrm>
        </p:grpSpPr>
        <p:pic>
          <p:nvPicPr>
            <p:cNvPr id="29" name="Image 28">
              <a:extLst>
                <a:ext uri="{FF2B5EF4-FFF2-40B4-BE49-F238E27FC236}">
                  <a16:creationId xmlns:a16="http://schemas.microsoft.com/office/drawing/2014/main" id="{A5ED7C56-87CA-696A-EEB6-2BD3C6EF7149}"/>
                </a:ext>
              </a:extLst>
            </p:cNvPr>
            <p:cNvPicPr>
              <a:picLocks noChangeAspect="1"/>
            </p:cNvPicPr>
            <p:nvPr/>
          </p:nvPicPr>
          <p:blipFill>
            <a:blip r:embed="rId12" cstate="screen">
              <a:alphaModFix amt="80000"/>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130549" y="6216377"/>
              <a:ext cx="486000" cy="486000"/>
            </a:xfrm>
            <a:prstGeom prst="rect">
              <a:avLst/>
            </a:prstGeom>
          </p:spPr>
        </p:pic>
        <p:sp>
          <p:nvSpPr>
            <p:cNvPr id="35" name="Subtitle 2">
              <a:extLst>
                <a:ext uri="{FF2B5EF4-FFF2-40B4-BE49-F238E27FC236}">
                  <a16:creationId xmlns:a16="http://schemas.microsoft.com/office/drawing/2014/main" id="{C8493CE4-F5BE-7863-EC9C-5F7368A033CC}"/>
                </a:ext>
              </a:extLst>
            </p:cNvPr>
            <p:cNvSpPr txBox="1">
              <a:spLocks/>
            </p:cNvSpPr>
            <p:nvPr/>
          </p:nvSpPr>
          <p:spPr>
            <a:xfrm>
              <a:off x="9728070" y="6306702"/>
              <a:ext cx="1170228" cy="305350"/>
            </a:xfrm>
            <a:prstGeom prst="rect">
              <a:avLst/>
            </a:prstGeom>
          </p:spPr>
          <p:txBody>
            <a:bodyPr vert="horz" wrap="square" lIns="0" tIns="0" rIns="46706"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974" algn="l" defTabSz="555552">
                <a:lnSpc>
                  <a:spcPts val="1696"/>
                </a:lnSpc>
                <a:defRPr/>
              </a:pPr>
              <a:r>
                <a:rPr lang="fr-FR" sz="1634" b="1" dirty="0">
                  <a:solidFill>
                    <a:schemeClr val="bg1"/>
                  </a:solidFill>
                  <a:latin typeface="Raleway" panose="020B0003030101060003" pitchFamily="34" charset="0"/>
                  <a:ea typeface="Verdana" panose="020B0604030504040204" pitchFamily="34" charset="0"/>
                  <a:cs typeface="Verdana" panose="020B0604030504040204" pitchFamily="34" charset="0"/>
                </a:rPr>
                <a:t>Online</a:t>
              </a:r>
              <a:endParaRPr lang="fr-FR" sz="1634" baseline="30000" dirty="0">
                <a:solidFill>
                  <a:schemeClr val="bg1"/>
                </a:solidFill>
                <a:latin typeface="Raleway" panose="020B0003030101060003" pitchFamily="34" charset="0"/>
                <a:ea typeface="Verdana" panose="020B0604030504040204" pitchFamily="34" charset="0"/>
                <a:cs typeface="Verdana" panose="020B0604030504040204" pitchFamily="34" charset="0"/>
              </a:endParaRPr>
            </a:p>
          </p:txBody>
        </p:sp>
      </p:grpSp>
      <p:grpSp>
        <p:nvGrpSpPr>
          <p:cNvPr id="39" name="Groupe 38">
            <a:extLst>
              <a:ext uri="{FF2B5EF4-FFF2-40B4-BE49-F238E27FC236}">
                <a16:creationId xmlns:a16="http://schemas.microsoft.com/office/drawing/2014/main" id="{1CDEED92-6BAC-EE9A-5A2A-B1BCBF70AD77}"/>
              </a:ext>
            </a:extLst>
          </p:cNvPr>
          <p:cNvGrpSpPr/>
          <p:nvPr/>
        </p:nvGrpSpPr>
        <p:grpSpPr>
          <a:xfrm>
            <a:off x="1524945" y="1910811"/>
            <a:ext cx="8821571" cy="3114107"/>
            <a:chOff x="1524945" y="1910811"/>
            <a:chExt cx="8821571" cy="3114107"/>
          </a:xfrm>
        </p:grpSpPr>
        <p:sp>
          <p:nvSpPr>
            <p:cNvPr id="11" name="ZoneTexte 10">
              <a:extLst>
                <a:ext uri="{FF2B5EF4-FFF2-40B4-BE49-F238E27FC236}">
                  <a16:creationId xmlns:a16="http://schemas.microsoft.com/office/drawing/2014/main" id="{60882020-3902-3465-7DB9-845577DF1491}"/>
                </a:ext>
              </a:extLst>
            </p:cNvPr>
            <p:cNvSpPr txBox="1"/>
            <p:nvPr/>
          </p:nvSpPr>
          <p:spPr bwMode="auto">
            <a:xfrm>
              <a:off x="1536084" y="1910811"/>
              <a:ext cx="8810432" cy="303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algn="l" defTabSz="350299">
                <a:lnSpc>
                  <a:spcPct val="100000"/>
                </a:lnSpc>
                <a:defRPr/>
              </a:pPr>
              <a:r>
                <a:rPr lang="fr-FR" sz="2560" cap="none" dirty="0">
                  <a:solidFill>
                    <a:schemeClr val="bg1"/>
                  </a:solidFill>
                  <a:latin typeface="Raleway" panose="020B0003030101060003" pitchFamily="34" charset="0"/>
                </a:rPr>
                <a:t>[ Matinale ]</a:t>
              </a:r>
              <a:br>
                <a:rPr lang="fr-FR" sz="2560" cap="none" dirty="0">
                  <a:solidFill>
                    <a:schemeClr val="bg1"/>
                  </a:solidFill>
                  <a:latin typeface="Raleway" panose="020B0003030101060003" pitchFamily="34" charset="0"/>
                </a:rPr>
              </a:br>
              <a:br>
                <a:rPr lang="fr-FR" sz="2560" cap="none" dirty="0">
                  <a:solidFill>
                    <a:schemeClr val="bg1"/>
                  </a:solidFill>
                  <a:latin typeface="Raleway" panose="020B0003030101060003" pitchFamily="34" charset="0"/>
                </a:rPr>
              </a:br>
              <a:r>
                <a:rPr lang="fr-FR" sz="3413" cap="none" dirty="0">
                  <a:solidFill>
                    <a:schemeClr val="bg1"/>
                  </a:solidFill>
                  <a:latin typeface="Raleway" panose="020B0003030101060003" pitchFamily="34" charset="0"/>
                </a:rPr>
                <a:t>Sobriété d’été :</a:t>
              </a:r>
              <a:br>
                <a:rPr lang="fr-FR" sz="3413" cap="none" dirty="0">
                  <a:solidFill>
                    <a:schemeClr val="bg1"/>
                  </a:solidFill>
                  <a:latin typeface="Raleway" panose="020B0003030101060003" pitchFamily="34" charset="0"/>
                </a:rPr>
              </a:br>
              <a:r>
                <a:rPr lang="fr-FR" sz="3413" cap="none" dirty="0">
                  <a:solidFill>
                    <a:schemeClr val="bg1"/>
                  </a:solidFill>
                  <a:latin typeface="Raleway" panose="020B0003030101060003" pitchFamily="34" charset="0"/>
                </a:rPr>
                <a:t>les bénéfices d’un </a:t>
              </a:r>
              <a:br>
                <a:rPr lang="fr-FR" sz="3413" cap="none" dirty="0">
                  <a:solidFill>
                    <a:schemeClr val="bg1"/>
                  </a:solidFill>
                  <a:latin typeface="Raleway" panose="020B0003030101060003" pitchFamily="34" charset="0"/>
                </a:rPr>
              </a:br>
              <a:r>
                <a:rPr lang="fr-FR" sz="3413" cap="none" dirty="0">
                  <a:solidFill>
                    <a:schemeClr val="bg1"/>
                  </a:solidFill>
                  <a:latin typeface="Raleway" panose="020B0003030101060003" pitchFamily="34" charset="0"/>
                </a:rPr>
                <a:t>logement connecté</a:t>
              </a:r>
              <a:endParaRPr lang="fr-FR" sz="3840" cap="none" dirty="0">
                <a:solidFill>
                  <a:schemeClr val="bg1"/>
                </a:solidFill>
                <a:latin typeface="Raleway" panose="020B0003030101060003" pitchFamily="34" charset="0"/>
              </a:endParaRPr>
            </a:p>
          </p:txBody>
        </p:sp>
        <p:sp>
          <p:nvSpPr>
            <p:cNvPr id="37" name="Rectangle : coins arrondis 36">
              <a:extLst>
                <a:ext uri="{FF2B5EF4-FFF2-40B4-BE49-F238E27FC236}">
                  <a16:creationId xmlns:a16="http://schemas.microsoft.com/office/drawing/2014/main" id="{BA740D57-2B4C-5CDD-3438-08746369F6AE}"/>
                </a:ext>
              </a:extLst>
            </p:cNvPr>
            <p:cNvSpPr/>
            <p:nvPr/>
          </p:nvSpPr>
          <p:spPr>
            <a:xfrm>
              <a:off x="1524945" y="4871318"/>
              <a:ext cx="4571055" cy="153600"/>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39" dirty="0"/>
            </a:p>
          </p:txBody>
        </p:sp>
      </p:grpSp>
    </p:spTree>
    <p:extLst>
      <p:ext uri="{BB962C8B-B14F-4D97-AF65-F5344CB8AC3E}">
        <p14:creationId xmlns:p14="http://schemas.microsoft.com/office/powerpoint/2010/main" val="37055614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750"/>
                                        <p:tgtEl>
                                          <p:spTgt spid="39"/>
                                        </p:tgtEl>
                                        <p:attrNameLst>
                                          <p:attrName>ppt_x</p:attrName>
                                        </p:attrNameLst>
                                      </p:cBhvr>
                                      <p:tavLst>
                                        <p:tav tm="0">
                                          <p:val>
                                            <p:strVal val="#ppt_x-#ppt_w*1.125000"/>
                                          </p:val>
                                        </p:tav>
                                        <p:tav tm="100000">
                                          <p:val>
                                            <p:strVal val="#ppt_x"/>
                                          </p:val>
                                        </p:tav>
                                      </p:tavLst>
                                    </p:anim>
                                    <p:animEffect transition="in" filter="wipe(right)">
                                      <p:cBhvr>
                                        <p:cTn id="13" dur="750"/>
                                        <p:tgtEl>
                                          <p:spTgt spid="39"/>
                                        </p:tgtEl>
                                      </p:cBhvr>
                                    </p:animEffect>
                                  </p:childTnLst>
                                </p:cTn>
                              </p:par>
                            </p:childTnLst>
                          </p:cTn>
                        </p:par>
                        <p:par>
                          <p:cTn id="14" fill="hold">
                            <p:stCondLst>
                              <p:cond delay="1250"/>
                            </p:stCondLst>
                            <p:childTnLst>
                              <p:par>
                                <p:cTn id="15" presetID="2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p:stCondLst>
                              <p:cond delay="1750"/>
                            </p:stCondLst>
                            <p:childTnLst>
                              <p:par>
                                <p:cTn id="20" presetID="2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childTnLst>
                                </p:cTn>
                              </p:par>
                            </p:childTnLst>
                          </p:cTn>
                        </p:par>
                        <p:par>
                          <p:cTn id="24" fill="hold">
                            <p:stCondLst>
                              <p:cond delay="2250"/>
                            </p:stCondLst>
                            <p:childTnLst>
                              <p:par>
                                <p:cTn id="25" presetID="23" presetClass="entr" presetSubtype="16"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flou&#10;&#10;Description générée automatiquement">
            <a:extLst>
              <a:ext uri="{FF2B5EF4-FFF2-40B4-BE49-F238E27FC236}">
                <a16:creationId xmlns:a16="http://schemas.microsoft.com/office/drawing/2014/main" id="{D8CE4CE0-1376-4E46-B6DB-456ECCB51D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8124000" cy="6858000"/>
          </a:xfrm>
          <a:prstGeom prst="rect">
            <a:avLst/>
          </a:prstGeom>
        </p:spPr>
      </p:pic>
      <p:sp>
        <p:nvSpPr>
          <p:cNvPr id="15" name="Rectangle 14">
            <a:extLst>
              <a:ext uri="{FF2B5EF4-FFF2-40B4-BE49-F238E27FC236}">
                <a16:creationId xmlns:a16="http://schemas.microsoft.com/office/drawing/2014/main" id="{96942791-371E-6546-A851-D4C2A927F6AB}"/>
              </a:ext>
            </a:extLst>
          </p:cNvPr>
          <p:cNvSpPr/>
          <p:nvPr/>
        </p:nvSpPr>
        <p:spPr>
          <a:xfrm>
            <a:off x="11014753" y="6366262"/>
            <a:ext cx="914400" cy="49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9B2122F-C9A8-8EFD-908F-92CC842CC713}"/>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4"/>
          </a:p>
        </p:txBody>
      </p:sp>
      <p:cxnSp>
        <p:nvCxnSpPr>
          <p:cNvPr id="10" name="Connecteur droit 9">
            <a:extLst>
              <a:ext uri="{FF2B5EF4-FFF2-40B4-BE49-F238E27FC236}">
                <a16:creationId xmlns:a16="http://schemas.microsoft.com/office/drawing/2014/main" id="{DFDBC42F-5A77-9A4B-90E2-82ACEBAABA1C}"/>
              </a:ext>
            </a:extLst>
          </p:cNvPr>
          <p:cNvCxnSpPr/>
          <p:nvPr/>
        </p:nvCxnSpPr>
        <p:spPr>
          <a:xfrm>
            <a:off x="8124000" y="0"/>
            <a:ext cx="0" cy="6858000"/>
          </a:xfrm>
          <a:prstGeom prst="line">
            <a:avLst/>
          </a:prstGeom>
          <a:ln w="44450">
            <a:solidFill>
              <a:srgbClr val="007CB7"/>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B10210AC-5156-8E7A-E4BA-E6B613E165D7}"/>
              </a:ext>
            </a:extLst>
          </p:cNvPr>
          <p:cNvGrpSpPr/>
          <p:nvPr/>
        </p:nvGrpSpPr>
        <p:grpSpPr>
          <a:xfrm>
            <a:off x="8807995" y="168918"/>
            <a:ext cx="2700000" cy="2475959"/>
            <a:chOff x="3427729" y="793173"/>
            <a:chExt cx="2454545" cy="2250872"/>
          </a:xfrm>
        </p:grpSpPr>
        <p:sp>
          <p:nvSpPr>
            <p:cNvPr id="26" name="Subtitle 2">
              <a:extLst>
                <a:ext uri="{FF2B5EF4-FFF2-40B4-BE49-F238E27FC236}">
                  <a16:creationId xmlns:a16="http://schemas.microsoft.com/office/drawing/2014/main" id="{BB0129AE-1B14-2B4A-1625-D5A56DF7E119}"/>
                </a:ext>
              </a:extLst>
            </p:cNvPr>
            <p:cNvSpPr txBox="1">
              <a:spLocks/>
            </p:cNvSpPr>
            <p:nvPr/>
          </p:nvSpPr>
          <p:spPr>
            <a:xfrm>
              <a:off x="3427729" y="2536018"/>
              <a:ext cx="2454545" cy="508027"/>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Julien PARC</a:t>
              </a:r>
              <a:b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b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Responsable Études Prospectives</a:t>
              </a:r>
              <a:endParaRPr kumimoji="0" lang="fr-FR" sz="12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endParaRPr>
            </a:p>
          </p:txBody>
        </p:sp>
        <p:pic>
          <p:nvPicPr>
            <p:cNvPr id="27" name="Image 26" descr="Une image contenant homme, personne, pose, mâle&#10;&#10;Description générée automatiquement">
              <a:extLst>
                <a:ext uri="{FF2B5EF4-FFF2-40B4-BE49-F238E27FC236}">
                  <a16:creationId xmlns:a16="http://schemas.microsoft.com/office/drawing/2014/main" id="{ECFEFFFA-AEDB-1492-66A8-52EDCC2B0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877" y="793173"/>
              <a:ext cx="1638000" cy="1638000"/>
            </a:xfrm>
            <a:prstGeom prst="rect">
              <a:avLst/>
            </a:prstGeom>
          </p:spPr>
        </p:pic>
      </p:grpSp>
      <p:grpSp>
        <p:nvGrpSpPr>
          <p:cNvPr id="37" name="Groupe 36">
            <a:extLst>
              <a:ext uri="{FF2B5EF4-FFF2-40B4-BE49-F238E27FC236}">
                <a16:creationId xmlns:a16="http://schemas.microsoft.com/office/drawing/2014/main" id="{31A1711C-860E-68EE-FC8C-C656E1DD1F58}"/>
              </a:ext>
            </a:extLst>
          </p:cNvPr>
          <p:cNvGrpSpPr/>
          <p:nvPr/>
        </p:nvGrpSpPr>
        <p:grpSpPr>
          <a:xfrm>
            <a:off x="8852063" y="2803325"/>
            <a:ext cx="2700000" cy="3254009"/>
            <a:chOff x="6273079" y="793173"/>
            <a:chExt cx="2454545" cy="2958190"/>
          </a:xfrm>
        </p:grpSpPr>
        <p:sp>
          <p:nvSpPr>
            <p:cNvPr id="38" name="Subtitle 2">
              <a:extLst>
                <a:ext uri="{FF2B5EF4-FFF2-40B4-BE49-F238E27FC236}">
                  <a16:creationId xmlns:a16="http://schemas.microsoft.com/office/drawing/2014/main" id="{D961C30C-1187-BCE9-7BB1-C064DD1F74C6}"/>
                </a:ext>
              </a:extLst>
            </p:cNvPr>
            <p:cNvSpPr txBox="1">
              <a:spLocks/>
            </p:cNvSpPr>
            <p:nvPr/>
          </p:nvSpPr>
          <p:spPr>
            <a:xfrm>
              <a:off x="6273079" y="2530866"/>
              <a:ext cx="2454545" cy="507273"/>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Tom SARREBOURSE</a:t>
              </a:r>
              <a:endParaRPr lang="fr-FR" sz="1600" b="1" dirty="0">
                <a:solidFill>
                  <a:prstClr val="black"/>
                </a:solidFill>
                <a:latin typeface="Raleway" panose="020B0003030101060003" pitchFamily="34" charset="0"/>
                <a:ea typeface="Verdana" panose="020B0604030504040204" pitchFamily="34" charset="0"/>
                <a:cs typeface="Verdana" panose="020B0604030504040204" pitchFamily="34" charset="0"/>
              </a:endParaRPr>
            </a:p>
            <a:p>
              <a:pPr marR="0" lvl="0" indent="0" defTabSz="543818" rtl="0" eaLnBrk="1" fontAlgn="auto" latinLnBrk="0" hangingPunct="1">
                <a:lnSpc>
                  <a:spcPct val="150000"/>
                </a:lnSpc>
                <a:spcBef>
                  <a:spcPts val="0"/>
                </a:spcBef>
                <a:spcAft>
                  <a:spcPts val="0"/>
                </a:spcAft>
                <a:buClrTx/>
                <a:buSzTx/>
                <a:buFont typeface="Arial"/>
                <a:buNone/>
                <a:tabLst/>
                <a:defRPr/>
              </a:pP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Ingénieur Environnement &amp; Climat</a:t>
              </a:r>
              <a:endParaRPr kumimoji="0" lang="fr-FR" sz="12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endParaRPr>
            </a:p>
          </p:txBody>
        </p:sp>
        <p:pic>
          <p:nvPicPr>
            <p:cNvPr id="39" name="Image 38" descr="Une image contenant homme, personne, signe, pose&#10;&#10;Description générée automatiquement">
              <a:extLst>
                <a:ext uri="{FF2B5EF4-FFF2-40B4-BE49-F238E27FC236}">
                  <a16:creationId xmlns:a16="http://schemas.microsoft.com/office/drawing/2014/main" id="{BD32460B-DFE2-2308-7907-4B83B2057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579" y="793173"/>
              <a:ext cx="1638000" cy="1638000"/>
            </a:xfrm>
            <a:prstGeom prst="rect">
              <a:avLst/>
            </a:prstGeom>
          </p:spPr>
        </p:pic>
        <p:pic>
          <p:nvPicPr>
            <p:cNvPr id="40" name="Picture 2" descr="POUGET Consultants | Bureau d'études thermiques et fluides">
              <a:extLst>
                <a:ext uri="{FF2B5EF4-FFF2-40B4-BE49-F238E27FC236}">
                  <a16:creationId xmlns:a16="http://schemas.microsoft.com/office/drawing/2014/main" id="{6BEC4BA1-9DBA-3EA0-A6D5-13DDFAD1E9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9021" y="3254733"/>
              <a:ext cx="1372169" cy="496630"/>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Image 40">
            <a:extLst>
              <a:ext uri="{FF2B5EF4-FFF2-40B4-BE49-F238E27FC236}">
                <a16:creationId xmlns:a16="http://schemas.microsoft.com/office/drawing/2014/main" id="{471B766E-1A35-074C-94E6-18FBCDCCD1A6}"/>
              </a:ext>
            </a:extLst>
          </p:cNvPr>
          <p:cNvPicPr>
            <a:picLocks noChangeAspect="1"/>
          </p:cNvPicPr>
          <p:nvPr/>
        </p:nvPicPr>
        <p:blipFill rotWithShape="1">
          <a:blip r:embed="rId6">
            <a:alphaModFix amt="25000"/>
          </a:blip>
          <a:srcRect l="92987" b="65483"/>
          <a:stretch/>
        </p:blipFill>
        <p:spPr>
          <a:xfrm>
            <a:off x="7088" y="-2"/>
            <a:ext cx="8124000" cy="6858001"/>
          </a:xfrm>
          <a:prstGeom prst="rect">
            <a:avLst/>
          </a:prstGeom>
        </p:spPr>
      </p:pic>
      <p:sp>
        <p:nvSpPr>
          <p:cNvPr id="42" name="ZoneTexte 41">
            <a:extLst>
              <a:ext uri="{FF2B5EF4-FFF2-40B4-BE49-F238E27FC236}">
                <a16:creationId xmlns:a16="http://schemas.microsoft.com/office/drawing/2014/main" id="{ABA508EB-3937-3926-6DC1-5377C9CA1546}"/>
              </a:ext>
            </a:extLst>
          </p:cNvPr>
          <p:cNvSpPr txBox="1"/>
          <p:nvPr/>
        </p:nvSpPr>
        <p:spPr bwMode="auto">
          <a:xfrm>
            <a:off x="0" y="4390661"/>
            <a:ext cx="8123996" cy="1041770"/>
          </a:xfrm>
          <a:prstGeom prst="rect">
            <a:avLst/>
          </a:prstGeom>
          <a:solidFill>
            <a:srgbClr val="FFFFFF">
              <a:alpha val="75000"/>
            </a:srgbClr>
          </a:solidFill>
          <a:ln>
            <a:noFill/>
          </a:ln>
        </p:spPr>
        <p:txBody>
          <a:bodyPr vert="horz" wrap="square" lIns="68580" tIns="34290" rIns="68580" bIns="3429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9525" lvl="1" indent="0" algn="ctr">
              <a:lnSpc>
                <a:spcPts val="3280"/>
              </a:lnSpc>
            </a:pPr>
            <a:r>
              <a:rPr lang="fr-FR" sz="2400" dirty="0">
                <a:solidFill>
                  <a:srgbClr val="007CB7"/>
                </a:solidFill>
                <a:latin typeface="Raleway" panose="020B0003030101060003" pitchFamily="34" charset="0"/>
              </a:rPr>
              <a:t>Confort d’été dans les logements : </a:t>
            </a:r>
            <a:br>
              <a:rPr lang="fr-FR" sz="2400" dirty="0">
                <a:solidFill>
                  <a:srgbClr val="007CB7"/>
                </a:solidFill>
                <a:latin typeface="Raleway" panose="020B0003030101060003" pitchFamily="34" charset="0"/>
              </a:rPr>
            </a:br>
            <a:r>
              <a:rPr lang="fr-FR" sz="2400" dirty="0">
                <a:solidFill>
                  <a:srgbClr val="007CB7"/>
                </a:solidFill>
                <a:latin typeface="Raleway" panose="020B0003030101060003" pitchFamily="34" charset="0"/>
              </a:rPr>
              <a:t>quels enjeux selon les scénarios climatiques ?</a:t>
            </a:r>
            <a:endParaRPr lang="fr-FR" sz="2800" dirty="0">
              <a:solidFill>
                <a:srgbClr val="007CB7"/>
              </a:solidFill>
              <a:latin typeface="Raleway" panose="020B0003030101060003" pitchFamily="34" charset="0"/>
            </a:endParaRPr>
          </a:p>
        </p:txBody>
      </p:sp>
    </p:spTree>
    <p:extLst>
      <p:ext uri="{BB962C8B-B14F-4D97-AF65-F5344CB8AC3E}">
        <p14:creationId xmlns:p14="http://schemas.microsoft.com/office/powerpoint/2010/main" val="543376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93C87BD-03B2-AB49-AFEB-6C0FB7136C8C}"/>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EXEMPLE DE LISTE</a:t>
            </a:r>
          </a:p>
        </p:txBody>
      </p:sp>
      <p:grpSp>
        <p:nvGrpSpPr>
          <p:cNvPr id="35" name="Groupe 34">
            <a:extLst>
              <a:ext uri="{FF2B5EF4-FFF2-40B4-BE49-F238E27FC236}">
                <a16:creationId xmlns:a16="http://schemas.microsoft.com/office/drawing/2014/main" id="{F2C513CB-BF6D-2B4B-A3C3-495600AED629}"/>
              </a:ext>
            </a:extLst>
          </p:cNvPr>
          <p:cNvGrpSpPr/>
          <p:nvPr/>
        </p:nvGrpSpPr>
        <p:grpSpPr>
          <a:xfrm>
            <a:off x="533400" y="1235056"/>
            <a:ext cx="10618418" cy="584775"/>
            <a:chOff x="533400" y="1274262"/>
            <a:chExt cx="10618418" cy="584775"/>
          </a:xfrm>
        </p:grpSpPr>
        <p:sp>
          <p:nvSpPr>
            <p:cNvPr id="11" name="ZoneTexte 10">
              <a:extLst>
                <a:ext uri="{FF2B5EF4-FFF2-40B4-BE49-F238E27FC236}">
                  <a16:creationId xmlns:a16="http://schemas.microsoft.com/office/drawing/2014/main" id="{82A987AE-BA96-44B4-9303-AC00B00708BA}"/>
                </a:ext>
              </a:extLst>
            </p:cNvPr>
            <p:cNvSpPr txBox="1"/>
            <p:nvPr/>
          </p:nvSpPr>
          <p:spPr>
            <a:xfrm>
              <a:off x="4779818" y="1274262"/>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0" name="ZoneTexte 19">
              <a:extLst>
                <a:ext uri="{FF2B5EF4-FFF2-40B4-BE49-F238E27FC236}">
                  <a16:creationId xmlns:a16="http://schemas.microsoft.com/office/drawing/2014/main" id="{9DC0ACD6-8C4E-184A-9B0E-E0FB7A75391D}"/>
                </a:ext>
              </a:extLst>
            </p:cNvPr>
            <p:cNvSpPr txBox="1"/>
            <p:nvPr/>
          </p:nvSpPr>
          <p:spPr>
            <a:xfrm>
              <a:off x="533400" y="1274263"/>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1</a:t>
              </a:r>
            </a:p>
          </p:txBody>
        </p:sp>
      </p:grpSp>
      <p:grpSp>
        <p:nvGrpSpPr>
          <p:cNvPr id="34" name="Groupe 33">
            <a:extLst>
              <a:ext uri="{FF2B5EF4-FFF2-40B4-BE49-F238E27FC236}">
                <a16:creationId xmlns:a16="http://schemas.microsoft.com/office/drawing/2014/main" id="{A530D174-1A4B-5D47-81AD-E8FAED287005}"/>
              </a:ext>
            </a:extLst>
          </p:cNvPr>
          <p:cNvGrpSpPr/>
          <p:nvPr/>
        </p:nvGrpSpPr>
        <p:grpSpPr>
          <a:xfrm>
            <a:off x="533400" y="2172116"/>
            <a:ext cx="10591800" cy="584775"/>
            <a:chOff x="533400" y="2045084"/>
            <a:chExt cx="10591800" cy="584775"/>
          </a:xfrm>
        </p:grpSpPr>
        <p:sp>
          <p:nvSpPr>
            <p:cNvPr id="7" name="ZoneTexte 6">
              <a:extLst>
                <a:ext uri="{FF2B5EF4-FFF2-40B4-BE49-F238E27FC236}">
                  <a16:creationId xmlns:a16="http://schemas.microsoft.com/office/drawing/2014/main" id="{5B3C8ECB-8CE0-4BCF-8193-AA224D6670E2}"/>
                </a:ext>
              </a:extLst>
            </p:cNvPr>
            <p:cNvSpPr txBox="1"/>
            <p:nvPr/>
          </p:nvSpPr>
          <p:spPr>
            <a:xfrm>
              <a:off x="4753200" y="2045084"/>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1" name="ZoneTexte 20">
              <a:extLst>
                <a:ext uri="{FF2B5EF4-FFF2-40B4-BE49-F238E27FC236}">
                  <a16:creationId xmlns:a16="http://schemas.microsoft.com/office/drawing/2014/main" id="{3C56A674-ABEB-7C4B-9908-B931FB021B8D}"/>
                </a:ext>
              </a:extLst>
            </p:cNvPr>
            <p:cNvSpPr txBox="1"/>
            <p:nvPr/>
          </p:nvSpPr>
          <p:spPr>
            <a:xfrm>
              <a:off x="533400" y="2045084"/>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2</a:t>
              </a:r>
            </a:p>
          </p:txBody>
        </p:sp>
      </p:grpSp>
      <p:grpSp>
        <p:nvGrpSpPr>
          <p:cNvPr id="33" name="Groupe 32">
            <a:extLst>
              <a:ext uri="{FF2B5EF4-FFF2-40B4-BE49-F238E27FC236}">
                <a16:creationId xmlns:a16="http://schemas.microsoft.com/office/drawing/2014/main" id="{925FC278-1303-2440-9B59-3C009F38E196}"/>
              </a:ext>
            </a:extLst>
          </p:cNvPr>
          <p:cNvGrpSpPr/>
          <p:nvPr/>
        </p:nvGrpSpPr>
        <p:grpSpPr>
          <a:xfrm>
            <a:off x="533400" y="3136401"/>
            <a:ext cx="10614219" cy="584775"/>
            <a:chOff x="533400" y="2804399"/>
            <a:chExt cx="10614219" cy="584775"/>
          </a:xfrm>
        </p:grpSpPr>
        <p:sp>
          <p:nvSpPr>
            <p:cNvPr id="8" name="ZoneTexte 7">
              <a:extLst>
                <a:ext uri="{FF2B5EF4-FFF2-40B4-BE49-F238E27FC236}">
                  <a16:creationId xmlns:a16="http://schemas.microsoft.com/office/drawing/2014/main" id="{540EED6B-2CA0-442B-90E6-47F98A82CBA5}"/>
                </a:ext>
              </a:extLst>
            </p:cNvPr>
            <p:cNvSpPr txBox="1"/>
            <p:nvPr/>
          </p:nvSpPr>
          <p:spPr>
            <a:xfrm>
              <a:off x="4775619" y="2804399"/>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2" name="ZoneTexte 21">
              <a:extLst>
                <a:ext uri="{FF2B5EF4-FFF2-40B4-BE49-F238E27FC236}">
                  <a16:creationId xmlns:a16="http://schemas.microsoft.com/office/drawing/2014/main" id="{FE44E2C5-0983-DB4B-A87C-99522F2160DE}"/>
                </a:ext>
              </a:extLst>
            </p:cNvPr>
            <p:cNvSpPr txBox="1"/>
            <p:nvPr/>
          </p:nvSpPr>
          <p:spPr>
            <a:xfrm>
              <a:off x="533400" y="2804399"/>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3</a:t>
              </a:r>
            </a:p>
          </p:txBody>
        </p:sp>
      </p:grpSp>
      <p:grpSp>
        <p:nvGrpSpPr>
          <p:cNvPr id="32" name="Groupe 31">
            <a:extLst>
              <a:ext uri="{FF2B5EF4-FFF2-40B4-BE49-F238E27FC236}">
                <a16:creationId xmlns:a16="http://schemas.microsoft.com/office/drawing/2014/main" id="{9EA658A0-38AC-0741-B5F7-4C415257E9C3}"/>
              </a:ext>
            </a:extLst>
          </p:cNvPr>
          <p:cNvGrpSpPr/>
          <p:nvPr/>
        </p:nvGrpSpPr>
        <p:grpSpPr>
          <a:xfrm>
            <a:off x="381000" y="4073461"/>
            <a:ext cx="10766619" cy="584775"/>
            <a:chOff x="381000" y="3441709"/>
            <a:chExt cx="10766619" cy="584775"/>
          </a:xfrm>
        </p:grpSpPr>
        <p:sp>
          <p:nvSpPr>
            <p:cNvPr id="15" name="ZoneTexte 14">
              <a:extLst>
                <a:ext uri="{FF2B5EF4-FFF2-40B4-BE49-F238E27FC236}">
                  <a16:creationId xmlns:a16="http://schemas.microsoft.com/office/drawing/2014/main" id="{0D0492CB-F19D-4821-AB72-AE3B2D887752}"/>
                </a:ext>
              </a:extLst>
            </p:cNvPr>
            <p:cNvSpPr txBox="1"/>
            <p:nvPr/>
          </p:nvSpPr>
          <p:spPr>
            <a:xfrm>
              <a:off x="4775619" y="3441709"/>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3" name="ZoneTexte 22">
              <a:extLst>
                <a:ext uri="{FF2B5EF4-FFF2-40B4-BE49-F238E27FC236}">
                  <a16:creationId xmlns:a16="http://schemas.microsoft.com/office/drawing/2014/main" id="{21477A60-AB22-2B42-84D7-37AB54C6A3A4}"/>
                </a:ext>
              </a:extLst>
            </p:cNvPr>
            <p:cNvSpPr txBox="1"/>
            <p:nvPr/>
          </p:nvSpPr>
          <p:spPr>
            <a:xfrm>
              <a:off x="381000" y="3441709"/>
              <a:ext cx="3600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4</a:t>
              </a:r>
            </a:p>
          </p:txBody>
        </p:sp>
      </p:grpSp>
      <p:grpSp>
        <p:nvGrpSpPr>
          <p:cNvPr id="39" name="Groupe 38">
            <a:extLst>
              <a:ext uri="{FF2B5EF4-FFF2-40B4-BE49-F238E27FC236}">
                <a16:creationId xmlns:a16="http://schemas.microsoft.com/office/drawing/2014/main" id="{67155575-23F6-3947-95ED-87557BD6598B}"/>
              </a:ext>
            </a:extLst>
          </p:cNvPr>
          <p:cNvGrpSpPr/>
          <p:nvPr/>
        </p:nvGrpSpPr>
        <p:grpSpPr>
          <a:xfrm>
            <a:off x="381000" y="5010519"/>
            <a:ext cx="10766619" cy="584775"/>
            <a:chOff x="381000" y="4114800"/>
            <a:chExt cx="10766619" cy="584775"/>
          </a:xfrm>
        </p:grpSpPr>
        <p:sp>
          <p:nvSpPr>
            <p:cNvPr id="40" name="ZoneTexte 39">
              <a:extLst>
                <a:ext uri="{FF2B5EF4-FFF2-40B4-BE49-F238E27FC236}">
                  <a16:creationId xmlns:a16="http://schemas.microsoft.com/office/drawing/2014/main" id="{A9A80C5D-3784-F445-A761-9694532AE264}"/>
                </a:ext>
              </a:extLst>
            </p:cNvPr>
            <p:cNvSpPr txBox="1"/>
            <p:nvPr/>
          </p:nvSpPr>
          <p:spPr>
            <a:xfrm>
              <a:off x="4775619" y="4114800"/>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41" name="ZoneTexte 40">
              <a:extLst>
                <a:ext uri="{FF2B5EF4-FFF2-40B4-BE49-F238E27FC236}">
                  <a16:creationId xmlns:a16="http://schemas.microsoft.com/office/drawing/2014/main" id="{80659DE0-9AB4-BE4A-9E79-D6F1E52AEB3C}"/>
                </a:ext>
              </a:extLst>
            </p:cNvPr>
            <p:cNvSpPr txBox="1"/>
            <p:nvPr/>
          </p:nvSpPr>
          <p:spPr>
            <a:xfrm>
              <a:off x="381000" y="4114800"/>
              <a:ext cx="3600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5</a:t>
              </a:r>
            </a:p>
          </p:txBody>
        </p:sp>
      </p:grpSp>
      <p:grpSp>
        <p:nvGrpSpPr>
          <p:cNvPr id="2" name="Groupe 1">
            <a:extLst>
              <a:ext uri="{FF2B5EF4-FFF2-40B4-BE49-F238E27FC236}">
                <a16:creationId xmlns:a16="http://schemas.microsoft.com/office/drawing/2014/main" id="{BD402B2D-F43D-6350-A1E2-CA0B7299744D}"/>
              </a:ext>
            </a:extLst>
          </p:cNvPr>
          <p:cNvGrpSpPr/>
          <p:nvPr/>
        </p:nvGrpSpPr>
        <p:grpSpPr>
          <a:xfrm>
            <a:off x="2896528" y="5924304"/>
            <a:ext cx="1188671" cy="532469"/>
            <a:chOff x="3977246" y="5924304"/>
            <a:chExt cx="1188671" cy="532469"/>
          </a:xfrm>
        </p:grpSpPr>
        <p:sp>
          <p:nvSpPr>
            <p:cNvPr id="3" name="Rectangle 2">
              <a:extLst>
                <a:ext uri="{FF2B5EF4-FFF2-40B4-BE49-F238E27FC236}">
                  <a16:creationId xmlns:a16="http://schemas.microsoft.com/office/drawing/2014/main" id="{32B174A2-0030-5AB4-05AC-3F57068C8D52}"/>
                </a:ext>
              </a:extLst>
            </p:cNvPr>
            <p:cNvSpPr/>
            <p:nvPr/>
          </p:nvSpPr>
          <p:spPr>
            <a:xfrm>
              <a:off x="3977246" y="5924304"/>
              <a:ext cx="1188671" cy="5324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ea typeface="+mn-ea"/>
                <a:cs typeface="+mn-cs"/>
                <a:sym typeface="Calibri"/>
              </a:endParaRPr>
            </a:p>
          </p:txBody>
        </p:sp>
        <p:pic>
          <p:nvPicPr>
            <p:cNvPr id="4" name="Image 3">
              <a:extLst>
                <a:ext uri="{FF2B5EF4-FFF2-40B4-BE49-F238E27FC236}">
                  <a16:creationId xmlns:a16="http://schemas.microsoft.com/office/drawing/2014/main" id="{B82BF83B-1CE3-B916-F861-BE43EB58E6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8253" y="6026795"/>
              <a:ext cx="946657" cy="379738"/>
            </a:xfrm>
            <a:prstGeom prst="rect">
              <a:avLst/>
            </a:prstGeom>
          </p:spPr>
        </p:pic>
      </p:grpSp>
      <p:pic>
        <p:nvPicPr>
          <p:cNvPr id="5" name="Image 4">
            <a:extLst>
              <a:ext uri="{FF2B5EF4-FFF2-40B4-BE49-F238E27FC236}">
                <a16:creationId xmlns:a16="http://schemas.microsoft.com/office/drawing/2014/main" id="{A40BD7DA-9425-AA66-A459-794D6D22E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158" y="5882686"/>
            <a:ext cx="1274568" cy="839714"/>
          </a:xfrm>
          <a:prstGeom prst="rect">
            <a:avLst/>
          </a:prstGeom>
        </p:spPr>
      </p:pic>
      <p:pic>
        <p:nvPicPr>
          <p:cNvPr id="6" name="Image 5">
            <a:extLst>
              <a:ext uri="{FF2B5EF4-FFF2-40B4-BE49-F238E27FC236}">
                <a16:creationId xmlns:a16="http://schemas.microsoft.com/office/drawing/2014/main" id="{6AD1D68E-6ECE-C7B6-21BC-15C36FA19F27}"/>
              </a:ext>
            </a:extLst>
          </p:cNvPr>
          <p:cNvPicPr>
            <a:picLocks noChangeAspect="1"/>
          </p:cNvPicPr>
          <p:nvPr/>
        </p:nvPicPr>
        <p:blipFill>
          <a:blip r:embed="rId4"/>
          <a:stretch>
            <a:fillRect/>
          </a:stretch>
        </p:blipFill>
        <p:spPr>
          <a:xfrm>
            <a:off x="8603685" y="6017955"/>
            <a:ext cx="698389" cy="595041"/>
          </a:xfrm>
          <a:prstGeom prst="rect">
            <a:avLst/>
          </a:prstGeom>
          <a:solidFill>
            <a:schemeClr val="bg1"/>
          </a:solidFill>
        </p:spPr>
      </p:pic>
      <p:sp>
        <p:nvSpPr>
          <p:cNvPr id="9" name="Rectangle 8">
            <a:extLst>
              <a:ext uri="{FF2B5EF4-FFF2-40B4-BE49-F238E27FC236}">
                <a16:creationId xmlns:a16="http://schemas.microsoft.com/office/drawing/2014/main" id="{9068743C-C13A-3E2D-DE74-EE004A067A6A}"/>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973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par>
                          <p:cTn id="9" fill="hold">
                            <p:stCondLst>
                              <p:cond delay="1000"/>
                            </p:stCondLst>
                            <p:childTnLst>
                              <p:par>
                                <p:cTn id="10" presetID="12" presetClass="entr" presetSubtype="4" fill="hold" nodeType="afterEffect">
                                  <p:stCondLst>
                                    <p:cond delay="100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p:tgtEl>
                                          <p:spTgt spid="34"/>
                                        </p:tgtEl>
                                        <p:attrNameLst>
                                          <p:attrName>ppt_y</p:attrName>
                                        </p:attrNameLst>
                                      </p:cBhvr>
                                      <p:tavLst>
                                        <p:tav tm="0">
                                          <p:val>
                                            <p:strVal val="#ppt_y+#ppt_h*1.125000"/>
                                          </p:val>
                                        </p:tav>
                                        <p:tav tm="100000">
                                          <p:val>
                                            <p:strVal val="#ppt_y"/>
                                          </p:val>
                                        </p:tav>
                                      </p:tavLst>
                                    </p:anim>
                                    <p:animEffect transition="in" filter="wipe(up)">
                                      <p:cBhvr>
                                        <p:cTn id="13" dur="1000"/>
                                        <p:tgtEl>
                                          <p:spTgt spid="34"/>
                                        </p:tgtEl>
                                      </p:cBhvr>
                                    </p:animEffect>
                                  </p:childTnLst>
                                </p:cTn>
                              </p:par>
                            </p:childTnLst>
                          </p:cTn>
                        </p:par>
                        <p:par>
                          <p:cTn id="14" fill="hold">
                            <p:stCondLst>
                              <p:cond delay="3000"/>
                            </p:stCondLst>
                            <p:childTnLst>
                              <p:par>
                                <p:cTn id="15" presetID="12" presetClass="entr" presetSubtype="4" fill="hold" nodeType="afterEffect">
                                  <p:stCondLst>
                                    <p:cond delay="100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000"/>
                                        <p:tgtEl>
                                          <p:spTgt spid="33"/>
                                        </p:tgtEl>
                                        <p:attrNameLst>
                                          <p:attrName>ppt_y</p:attrName>
                                        </p:attrNameLst>
                                      </p:cBhvr>
                                      <p:tavLst>
                                        <p:tav tm="0">
                                          <p:val>
                                            <p:strVal val="#ppt_y+#ppt_h*1.125000"/>
                                          </p:val>
                                        </p:tav>
                                        <p:tav tm="100000">
                                          <p:val>
                                            <p:strVal val="#ppt_y"/>
                                          </p:val>
                                        </p:tav>
                                      </p:tavLst>
                                    </p:anim>
                                    <p:animEffect transition="in" filter="wipe(up)">
                                      <p:cBhvr>
                                        <p:cTn id="18" dur="1000"/>
                                        <p:tgtEl>
                                          <p:spTgt spid="33"/>
                                        </p:tgtEl>
                                      </p:cBhvr>
                                    </p:animEffect>
                                  </p:childTnLst>
                                </p:cTn>
                              </p:par>
                            </p:childTnLst>
                          </p:cTn>
                        </p:par>
                        <p:par>
                          <p:cTn id="19" fill="hold">
                            <p:stCondLst>
                              <p:cond delay="5000"/>
                            </p:stCondLst>
                            <p:childTnLst>
                              <p:par>
                                <p:cTn id="20" presetID="12" presetClass="entr" presetSubtype="4" fill="hold" nodeType="afterEffect">
                                  <p:stCondLst>
                                    <p:cond delay="100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p:tgtEl>
                                          <p:spTgt spid="32"/>
                                        </p:tgtEl>
                                        <p:attrNameLst>
                                          <p:attrName>ppt_y</p:attrName>
                                        </p:attrNameLst>
                                      </p:cBhvr>
                                      <p:tavLst>
                                        <p:tav tm="0">
                                          <p:val>
                                            <p:strVal val="#ppt_y+#ppt_h*1.125000"/>
                                          </p:val>
                                        </p:tav>
                                        <p:tav tm="100000">
                                          <p:val>
                                            <p:strVal val="#ppt_y"/>
                                          </p:val>
                                        </p:tav>
                                      </p:tavLst>
                                    </p:anim>
                                    <p:animEffect transition="in" filter="wipe(up)">
                                      <p:cBhvr>
                                        <p:cTn id="23" dur="1000"/>
                                        <p:tgtEl>
                                          <p:spTgt spid="32"/>
                                        </p:tgtEl>
                                      </p:cBhvr>
                                    </p:animEffect>
                                  </p:childTnLst>
                                </p:cTn>
                              </p:par>
                            </p:childTnLst>
                          </p:cTn>
                        </p:par>
                        <p:par>
                          <p:cTn id="24" fill="hold">
                            <p:stCondLst>
                              <p:cond delay="7000"/>
                            </p:stCondLst>
                            <p:childTnLst>
                              <p:par>
                                <p:cTn id="25" presetID="12" presetClass="entr" presetSubtype="4" fill="hold" nodeType="afterEffect">
                                  <p:stCondLst>
                                    <p:cond delay="100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0"/>
                                        <p:tgtEl>
                                          <p:spTgt spid="39"/>
                                        </p:tgtEl>
                                        <p:attrNameLst>
                                          <p:attrName>ppt_y</p:attrName>
                                        </p:attrNameLst>
                                      </p:cBhvr>
                                      <p:tavLst>
                                        <p:tav tm="0">
                                          <p:val>
                                            <p:strVal val="#ppt_y+#ppt_h*1.125000"/>
                                          </p:val>
                                        </p:tav>
                                        <p:tav tm="100000">
                                          <p:val>
                                            <p:strVal val="#ppt_y"/>
                                          </p:val>
                                        </p:tav>
                                      </p:tavLst>
                                    </p:anim>
                                    <p:animEffect transition="in" filter="wipe(up)">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2278EA2-FB02-0AEF-66C1-CC4199C288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124000" cy="6858000"/>
          </a:xfrm>
          <a:prstGeom prst="rect">
            <a:avLst/>
          </a:prstGeom>
        </p:spPr>
      </p:pic>
      <p:pic>
        <p:nvPicPr>
          <p:cNvPr id="16" name="Image 15">
            <a:extLst>
              <a:ext uri="{FF2B5EF4-FFF2-40B4-BE49-F238E27FC236}">
                <a16:creationId xmlns:a16="http://schemas.microsoft.com/office/drawing/2014/main" id="{5BD2383E-19F3-B1F7-12A3-F79CE0063C01}"/>
              </a:ext>
            </a:extLst>
          </p:cNvPr>
          <p:cNvPicPr>
            <a:picLocks noChangeAspect="1"/>
          </p:cNvPicPr>
          <p:nvPr/>
        </p:nvPicPr>
        <p:blipFill rotWithShape="1">
          <a:blip r:embed="rId4">
            <a:alphaModFix amt="40000"/>
          </a:blip>
          <a:srcRect l="92987" b="65483"/>
          <a:stretch/>
        </p:blipFill>
        <p:spPr>
          <a:xfrm>
            <a:off x="7088" y="-2"/>
            <a:ext cx="8124000" cy="6858001"/>
          </a:xfrm>
          <a:prstGeom prst="rect">
            <a:avLst/>
          </a:prstGeom>
        </p:spPr>
      </p:pic>
      <p:sp>
        <p:nvSpPr>
          <p:cNvPr id="8" name="ZoneTexte 7">
            <a:extLst>
              <a:ext uri="{FF2B5EF4-FFF2-40B4-BE49-F238E27FC236}">
                <a16:creationId xmlns:a16="http://schemas.microsoft.com/office/drawing/2014/main" id="{76FA1F27-07CF-0646-2D69-0AE15C650FB0}"/>
              </a:ext>
            </a:extLst>
          </p:cNvPr>
          <p:cNvSpPr txBox="1"/>
          <p:nvPr/>
        </p:nvSpPr>
        <p:spPr bwMode="auto">
          <a:xfrm>
            <a:off x="0" y="4390661"/>
            <a:ext cx="8123996" cy="1041770"/>
          </a:xfrm>
          <a:prstGeom prst="rect">
            <a:avLst/>
          </a:prstGeom>
          <a:solidFill>
            <a:srgbClr val="FFFFFF">
              <a:alpha val="75000"/>
            </a:srgbClr>
          </a:solidFill>
          <a:ln>
            <a:noFill/>
          </a:ln>
        </p:spPr>
        <p:txBody>
          <a:bodyPr vert="horz" wrap="square" lIns="68580" tIns="34290" rIns="68580" bIns="3429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9525" lvl="1" indent="0" algn="ctr">
              <a:lnSpc>
                <a:spcPts val="3280"/>
              </a:lnSpc>
            </a:pPr>
            <a:r>
              <a:rPr lang="fr-FR" sz="2400" dirty="0">
                <a:solidFill>
                  <a:srgbClr val="007CB7"/>
                </a:solidFill>
                <a:latin typeface="Raleway" panose="020B0003030101060003" pitchFamily="34" charset="0"/>
              </a:rPr>
              <a:t>Comment adapter les solutions de confort</a:t>
            </a:r>
            <a:br>
              <a:rPr lang="fr-FR" sz="2400" dirty="0">
                <a:solidFill>
                  <a:srgbClr val="007CB7"/>
                </a:solidFill>
                <a:latin typeface="Raleway" panose="020B0003030101060003" pitchFamily="34" charset="0"/>
              </a:rPr>
            </a:br>
            <a:r>
              <a:rPr lang="fr-FR" sz="2400" dirty="0">
                <a:solidFill>
                  <a:srgbClr val="007CB7"/>
                </a:solidFill>
                <a:latin typeface="Raleway" panose="020B0003030101060003" pitchFamily="34" charset="0"/>
              </a:rPr>
              <a:t>au juste besoin de chaque logement ?</a:t>
            </a:r>
            <a:endParaRPr lang="fr-FR" sz="2800" dirty="0">
              <a:solidFill>
                <a:srgbClr val="007CB7"/>
              </a:solidFill>
              <a:latin typeface="Raleway" panose="020B0003030101060003" pitchFamily="34" charset="0"/>
            </a:endParaRPr>
          </a:p>
        </p:txBody>
      </p:sp>
      <p:sp>
        <p:nvSpPr>
          <p:cNvPr id="9" name="Rectangle 8">
            <a:extLst>
              <a:ext uri="{FF2B5EF4-FFF2-40B4-BE49-F238E27FC236}">
                <a16:creationId xmlns:a16="http://schemas.microsoft.com/office/drawing/2014/main" id="{69B2122F-C9A8-8EFD-908F-92CC842CC713}"/>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4"/>
          </a:p>
        </p:txBody>
      </p:sp>
      <p:cxnSp>
        <p:nvCxnSpPr>
          <p:cNvPr id="10" name="Connecteur droit 9">
            <a:extLst>
              <a:ext uri="{FF2B5EF4-FFF2-40B4-BE49-F238E27FC236}">
                <a16:creationId xmlns:a16="http://schemas.microsoft.com/office/drawing/2014/main" id="{DFDBC42F-5A77-9A4B-90E2-82ACEBAABA1C}"/>
              </a:ext>
            </a:extLst>
          </p:cNvPr>
          <p:cNvCxnSpPr/>
          <p:nvPr/>
        </p:nvCxnSpPr>
        <p:spPr>
          <a:xfrm>
            <a:off x="8124000" y="0"/>
            <a:ext cx="0" cy="6858000"/>
          </a:xfrm>
          <a:prstGeom prst="line">
            <a:avLst/>
          </a:prstGeom>
          <a:ln w="44450">
            <a:solidFill>
              <a:srgbClr val="007CB7"/>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07B01AE8-D309-F5B0-248D-2D11A8A6CED2}"/>
              </a:ext>
            </a:extLst>
          </p:cNvPr>
          <p:cNvGrpSpPr/>
          <p:nvPr/>
        </p:nvGrpSpPr>
        <p:grpSpPr>
          <a:xfrm>
            <a:off x="8852063" y="1685059"/>
            <a:ext cx="2700000" cy="3226487"/>
            <a:chOff x="9118429" y="792665"/>
            <a:chExt cx="2454545" cy="2933170"/>
          </a:xfrm>
        </p:grpSpPr>
        <p:sp>
          <p:nvSpPr>
            <p:cNvPr id="7" name="Subtitle 2">
              <a:extLst>
                <a:ext uri="{FF2B5EF4-FFF2-40B4-BE49-F238E27FC236}">
                  <a16:creationId xmlns:a16="http://schemas.microsoft.com/office/drawing/2014/main" id="{E37BB0E1-CBA8-DDF8-57A3-05CCAF28F02F}"/>
                </a:ext>
              </a:extLst>
            </p:cNvPr>
            <p:cNvSpPr txBox="1">
              <a:spLocks/>
            </p:cNvSpPr>
            <p:nvPr/>
          </p:nvSpPr>
          <p:spPr>
            <a:xfrm>
              <a:off x="9118429" y="2525360"/>
              <a:ext cx="2454545" cy="507273"/>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Patrice NORMAND</a:t>
              </a:r>
              <a:endParaRPr lang="fr-FR" sz="1600" b="1" dirty="0">
                <a:solidFill>
                  <a:prstClr val="black"/>
                </a:solidFill>
                <a:latin typeface="Raleway" panose="020B0003030101060003" pitchFamily="34" charset="0"/>
                <a:ea typeface="Verdana" panose="020B0604030504040204" pitchFamily="34" charset="0"/>
                <a:cs typeface="Verdana" panose="020B0604030504040204" pitchFamily="34" charset="0"/>
              </a:endParaRPr>
            </a:p>
            <a:p>
              <a:pPr marR="0" lvl="0" indent="0" defTabSz="543818" rtl="0" eaLnBrk="1" fontAlgn="auto" latinLnBrk="0" hangingPunct="1">
                <a:lnSpc>
                  <a:spcPct val="150000"/>
                </a:lnSpc>
                <a:spcBef>
                  <a:spcPts val="0"/>
                </a:spcBef>
                <a:spcAft>
                  <a:spcPts val="0"/>
                </a:spcAft>
                <a:buClrTx/>
                <a:buSzTx/>
                <a:buFont typeface="Arial"/>
                <a:buNone/>
                <a:tabLst/>
                <a:defRPr/>
              </a:pP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Dirigeant</a:t>
              </a:r>
              <a:endParaRPr kumimoji="0" lang="fr-FR" sz="12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endParaRPr>
            </a:p>
          </p:txBody>
        </p:sp>
        <p:pic>
          <p:nvPicPr>
            <p:cNvPr id="11" name="Image 10" descr="Une image contenant personne, homme, blanc, pose&#10;&#10;Description générée automatiquement">
              <a:extLst>
                <a:ext uri="{FF2B5EF4-FFF2-40B4-BE49-F238E27FC236}">
                  <a16:creationId xmlns:a16="http://schemas.microsoft.com/office/drawing/2014/main" id="{9BA875FD-230B-888F-8F6A-6A97F6A3F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8612" y="792665"/>
              <a:ext cx="1638000" cy="1638000"/>
            </a:xfrm>
            <a:prstGeom prst="rect">
              <a:avLst/>
            </a:prstGeom>
          </p:spPr>
        </p:pic>
        <p:pic>
          <p:nvPicPr>
            <p:cNvPr id="12" name="Image 11" descr="Une image contenant texte, clipart&#10;&#10;Description générée automatiquement">
              <a:extLst>
                <a:ext uri="{FF2B5EF4-FFF2-40B4-BE49-F238E27FC236}">
                  <a16:creationId xmlns:a16="http://schemas.microsoft.com/office/drawing/2014/main" id="{C44C85C0-1EFA-49A0-4547-99CD1C0BA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9045" y="3280262"/>
              <a:ext cx="1317132" cy="445573"/>
            </a:xfrm>
            <a:prstGeom prst="rect">
              <a:avLst/>
            </a:prstGeom>
          </p:spPr>
        </p:pic>
      </p:grpSp>
    </p:spTree>
    <p:extLst>
      <p:ext uri="{BB962C8B-B14F-4D97-AF65-F5344CB8AC3E}">
        <p14:creationId xmlns:p14="http://schemas.microsoft.com/office/powerpoint/2010/main" val="2625813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93C87BD-03B2-AB49-AFEB-6C0FB7136C8C}"/>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EXEMPLE DE LISTE</a:t>
            </a:r>
          </a:p>
        </p:txBody>
      </p:sp>
      <p:grpSp>
        <p:nvGrpSpPr>
          <p:cNvPr id="35" name="Groupe 34">
            <a:extLst>
              <a:ext uri="{FF2B5EF4-FFF2-40B4-BE49-F238E27FC236}">
                <a16:creationId xmlns:a16="http://schemas.microsoft.com/office/drawing/2014/main" id="{F2C513CB-BF6D-2B4B-A3C3-495600AED629}"/>
              </a:ext>
            </a:extLst>
          </p:cNvPr>
          <p:cNvGrpSpPr/>
          <p:nvPr/>
        </p:nvGrpSpPr>
        <p:grpSpPr>
          <a:xfrm>
            <a:off x="533400" y="1235056"/>
            <a:ext cx="10618418" cy="584775"/>
            <a:chOff x="533400" y="1274262"/>
            <a:chExt cx="10618418" cy="584775"/>
          </a:xfrm>
        </p:grpSpPr>
        <p:sp>
          <p:nvSpPr>
            <p:cNvPr id="11" name="ZoneTexte 10">
              <a:extLst>
                <a:ext uri="{FF2B5EF4-FFF2-40B4-BE49-F238E27FC236}">
                  <a16:creationId xmlns:a16="http://schemas.microsoft.com/office/drawing/2014/main" id="{82A987AE-BA96-44B4-9303-AC00B00708BA}"/>
                </a:ext>
              </a:extLst>
            </p:cNvPr>
            <p:cNvSpPr txBox="1"/>
            <p:nvPr/>
          </p:nvSpPr>
          <p:spPr>
            <a:xfrm>
              <a:off x="4779818" y="1274262"/>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0" name="ZoneTexte 19">
              <a:extLst>
                <a:ext uri="{FF2B5EF4-FFF2-40B4-BE49-F238E27FC236}">
                  <a16:creationId xmlns:a16="http://schemas.microsoft.com/office/drawing/2014/main" id="{9DC0ACD6-8C4E-184A-9B0E-E0FB7A75391D}"/>
                </a:ext>
              </a:extLst>
            </p:cNvPr>
            <p:cNvSpPr txBox="1"/>
            <p:nvPr/>
          </p:nvSpPr>
          <p:spPr>
            <a:xfrm>
              <a:off x="533400" y="1274263"/>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1</a:t>
              </a:r>
            </a:p>
          </p:txBody>
        </p:sp>
      </p:grpSp>
      <p:grpSp>
        <p:nvGrpSpPr>
          <p:cNvPr id="34" name="Groupe 33">
            <a:extLst>
              <a:ext uri="{FF2B5EF4-FFF2-40B4-BE49-F238E27FC236}">
                <a16:creationId xmlns:a16="http://schemas.microsoft.com/office/drawing/2014/main" id="{A530D174-1A4B-5D47-81AD-E8FAED287005}"/>
              </a:ext>
            </a:extLst>
          </p:cNvPr>
          <p:cNvGrpSpPr/>
          <p:nvPr/>
        </p:nvGrpSpPr>
        <p:grpSpPr>
          <a:xfrm>
            <a:off x="533400" y="2172116"/>
            <a:ext cx="10591800" cy="584775"/>
            <a:chOff x="533400" y="2045084"/>
            <a:chExt cx="10591800" cy="584775"/>
          </a:xfrm>
        </p:grpSpPr>
        <p:sp>
          <p:nvSpPr>
            <p:cNvPr id="7" name="ZoneTexte 6">
              <a:extLst>
                <a:ext uri="{FF2B5EF4-FFF2-40B4-BE49-F238E27FC236}">
                  <a16:creationId xmlns:a16="http://schemas.microsoft.com/office/drawing/2014/main" id="{5B3C8ECB-8CE0-4BCF-8193-AA224D6670E2}"/>
                </a:ext>
              </a:extLst>
            </p:cNvPr>
            <p:cNvSpPr txBox="1"/>
            <p:nvPr/>
          </p:nvSpPr>
          <p:spPr>
            <a:xfrm>
              <a:off x="4753200" y="2045084"/>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1" name="ZoneTexte 20">
              <a:extLst>
                <a:ext uri="{FF2B5EF4-FFF2-40B4-BE49-F238E27FC236}">
                  <a16:creationId xmlns:a16="http://schemas.microsoft.com/office/drawing/2014/main" id="{3C56A674-ABEB-7C4B-9908-B931FB021B8D}"/>
                </a:ext>
              </a:extLst>
            </p:cNvPr>
            <p:cNvSpPr txBox="1"/>
            <p:nvPr/>
          </p:nvSpPr>
          <p:spPr>
            <a:xfrm>
              <a:off x="533400" y="2045084"/>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2</a:t>
              </a:r>
            </a:p>
          </p:txBody>
        </p:sp>
      </p:grpSp>
      <p:grpSp>
        <p:nvGrpSpPr>
          <p:cNvPr id="33" name="Groupe 32">
            <a:extLst>
              <a:ext uri="{FF2B5EF4-FFF2-40B4-BE49-F238E27FC236}">
                <a16:creationId xmlns:a16="http://schemas.microsoft.com/office/drawing/2014/main" id="{925FC278-1303-2440-9B59-3C009F38E196}"/>
              </a:ext>
            </a:extLst>
          </p:cNvPr>
          <p:cNvGrpSpPr/>
          <p:nvPr/>
        </p:nvGrpSpPr>
        <p:grpSpPr>
          <a:xfrm>
            <a:off x="533400" y="3136401"/>
            <a:ext cx="10614219" cy="584775"/>
            <a:chOff x="533400" y="2804399"/>
            <a:chExt cx="10614219" cy="584775"/>
          </a:xfrm>
        </p:grpSpPr>
        <p:sp>
          <p:nvSpPr>
            <p:cNvPr id="8" name="ZoneTexte 7">
              <a:extLst>
                <a:ext uri="{FF2B5EF4-FFF2-40B4-BE49-F238E27FC236}">
                  <a16:creationId xmlns:a16="http://schemas.microsoft.com/office/drawing/2014/main" id="{540EED6B-2CA0-442B-90E6-47F98A82CBA5}"/>
                </a:ext>
              </a:extLst>
            </p:cNvPr>
            <p:cNvSpPr txBox="1"/>
            <p:nvPr/>
          </p:nvSpPr>
          <p:spPr>
            <a:xfrm>
              <a:off x="4775619" y="2804399"/>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2" name="ZoneTexte 21">
              <a:extLst>
                <a:ext uri="{FF2B5EF4-FFF2-40B4-BE49-F238E27FC236}">
                  <a16:creationId xmlns:a16="http://schemas.microsoft.com/office/drawing/2014/main" id="{FE44E2C5-0983-DB4B-A87C-99522F2160DE}"/>
                </a:ext>
              </a:extLst>
            </p:cNvPr>
            <p:cNvSpPr txBox="1"/>
            <p:nvPr/>
          </p:nvSpPr>
          <p:spPr>
            <a:xfrm>
              <a:off x="533400" y="2804399"/>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3</a:t>
              </a:r>
            </a:p>
          </p:txBody>
        </p:sp>
      </p:grpSp>
      <p:grpSp>
        <p:nvGrpSpPr>
          <p:cNvPr id="32" name="Groupe 31">
            <a:extLst>
              <a:ext uri="{FF2B5EF4-FFF2-40B4-BE49-F238E27FC236}">
                <a16:creationId xmlns:a16="http://schemas.microsoft.com/office/drawing/2014/main" id="{9EA658A0-38AC-0741-B5F7-4C415257E9C3}"/>
              </a:ext>
            </a:extLst>
          </p:cNvPr>
          <p:cNvGrpSpPr/>
          <p:nvPr/>
        </p:nvGrpSpPr>
        <p:grpSpPr>
          <a:xfrm>
            <a:off x="381000" y="4073461"/>
            <a:ext cx="10766619" cy="584775"/>
            <a:chOff x="381000" y="3441709"/>
            <a:chExt cx="10766619" cy="584775"/>
          </a:xfrm>
        </p:grpSpPr>
        <p:sp>
          <p:nvSpPr>
            <p:cNvPr id="15" name="ZoneTexte 14">
              <a:extLst>
                <a:ext uri="{FF2B5EF4-FFF2-40B4-BE49-F238E27FC236}">
                  <a16:creationId xmlns:a16="http://schemas.microsoft.com/office/drawing/2014/main" id="{0D0492CB-F19D-4821-AB72-AE3B2D887752}"/>
                </a:ext>
              </a:extLst>
            </p:cNvPr>
            <p:cNvSpPr txBox="1"/>
            <p:nvPr/>
          </p:nvSpPr>
          <p:spPr>
            <a:xfrm>
              <a:off x="4775619" y="3441709"/>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3" name="ZoneTexte 22">
              <a:extLst>
                <a:ext uri="{FF2B5EF4-FFF2-40B4-BE49-F238E27FC236}">
                  <a16:creationId xmlns:a16="http://schemas.microsoft.com/office/drawing/2014/main" id="{21477A60-AB22-2B42-84D7-37AB54C6A3A4}"/>
                </a:ext>
              </a:extLst>
            </p:cNvPr>
            <p:cNvSpPr txBox="1"/>
            <p:nvPr/>
          </p:nvSpPr>
          <p:spPr>
            <a:xfrm>
              <a:off x="381000" y="3441709"/>
              <a:ext cx="3600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4</a:t>
              </a:r>
            </a:p>
          </p:txBody>
        </p:sp>
      </p:grpSp>
      <p:grpSp>
        <p:nvGrpSpPr>
          <p:cNvPr id="39" name="Groupe 38">
            <a:extLst>
              <a:ext uri="{FF2B5EF4-FFF2-40B4-BE49-F238E27FC236}">
                <a16:creationId xmlns:a16="http://schemas.microsoft.com/office/drawing/2014/main" id="{67155575-23F6-3947-95ED-87557BD6598B}"/>
              </a:ext>
            </a:extLst>
          </p:cNvPr>
          <p:cNvGrpSpPr/>
          <p:nvPr/>
        </p:nvGrpSpPr>
        <p:grpSpPr>
          <a:xfrm>
            <a:off x="381000" y="5010519"/>
            <a:ext cx="10766619" cy="584775"/>
            <a:chOff x="381000" y="4114800"/>
            <a:chExt cx="10766619" cy="584775"/>
          </a:xfrm>
        </p:grpSpPr>
        <p:sp>
          <p:nvSpPr>
            <p:cNvPr id="40" name="ZoneTexte 39">
              <a:extLst>
                <a:ext uri="{FF2B5EF4-FFF2-40B4-BE49-F238E27FC236}">
                  <a16:creationId xmlns:a16="http://schemas.microsoft.com/office/drawing/2014/main" id="{A9A80C5D-3784-F445-A761-9694532AE264}"/>
                </a:ext>
              </a:extLst>
            </p:cNvPr>
            <p:cNvSpPr txBox="1"/>
            <p:nvPr/>
          </p:nvSpPr>
          <p:spPr>
            <a:xfrm>
              <a:off x="4775619" y="4114800"/>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41" name="ZoneTexte 40">
              <a:extLst>
                <a:ext uri="{FF2B5EF4-FFF2-40B4-BE49-F238E27FC236}">
                  <a16:creationId xmlns:a16="http://schemas.microsoft.com/office/drawing/2014/main" id="{80659DE0-9AB4-BE4A-9E79-D6F1E52AEB3C}"/>
                </a:ext>
              </a:extLst>
            </p:cNvPr>
            <p:cNvSpPr txBox="1"/>
            <p:nvPr/>
          </p:nvSpPr>
          <p:spPr>
            <a:xfrm>
              <a:off x="381000" y="4114800"/>
              <a:ext cx="3600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5</a:t>
              </a:r>
            </a:p>
          </p:txBody>
        </p:sp>
      </p:grpSp>
      <p:grpSp>
        <p:nvGrpSpPr>
          <p:cNvPr id="2" name="Groupe 1">
            <a:extLst>
              <a:ext uri="{FF2B5EF4-FFF2-40B4-BE49-F238E27FC236}">
                <a16:creationId xmlns:a16="http://schemas.microsoft.com/office/drawing/2014/main" id="{BD402B2D-F43D-6350-A1E2-CA0B7299744D}"/>
              </a:ext>
            </a:extLst>
          </p:cNvPr>
          <p:cNvGrpSpPr/>
          <p:nvPr/>
        </p:nvGrpSpPr>
        <p:grpSpPr>
          <a:xfrm>
            <a:off x="2896528" y="5924304"/>
            <a:ext cx="1188671" cy="532469"/>
            <a:chOff x="3977246" y="5924304"/>
            <a:chExt cx="1188671" cy="532469"/>
          </a:xfrm>
        </p:grpSpPr>
        <p:sp>
          <p:nvSpPr>
            <p:cNvPr id="3" name="Rectangle 2">
              <a:extLst>
                <a:ext uri="{FF2B5EF4-FFF2-40B4-BE49-F238E27FC236}">
                  <a16:creationId xmlns:a16="http://schemas.microsoft.com/office/drawing/2014/main" id="{32B174A2-0030-5AB4-05AC-3F57068C8D52}"/>
                </a:ext>
              </a:extLst>
            </p:cNvPr>
            <p:cNvSpPr/>
            <p:nvPr/>
          </p:nvSpPr>
          <p:spPr>
            <a:xfrm>
              <a:off x="3977246" y="5924304"/>
              <a:ext cx="1188671" cy="5324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ea typeface="+mn-ea"/>
                <a:cs typeface="+mn-cs"/>
                <a:sym typeface="Calibri"/>
              </a:endParaRPr>
            </a:p>
          </p:txBody>
        </p:sp>
        <p:pic>
          <p:nvPicPr>
            <p:cNvPr id="4" name="Image 3">
              <a:extLst>
                <a:ext uri="{FF2B5EF4-FFF2-40B4-BE49-F238E27FC236}">
                  <a16:creationId xmlns:a16="http://schemas.microsoft.com/office/drawing/2014/main" id="{B82BF83B-1CE3-B916-F861-BE43EB58E6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8253" y="6026795"/>
              <a:ext cx="946657" cy="379738"/>
            </a:xfrm>
            <a:prstGeom prst="rect">
              <a:avLst/>
            </a:prstGeom>
          </p:spPr>
        </p:pic>
      </p:grpSp>
      <p:pic>
        <p:nvPicPr>
          <p:cNvPr id="5" name="Image 4">
            <a:extLst>
              <a:ext uri="{FF2B5EF4-FFF2-40B4-BE49-F238E27FC236}">
                <a16:creationId xmlns:a16="http://schemas.microsoft.com/office/drawing/2014/main" id="{A40BD7DA-9425-AA66-A459-794D6D22E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158" y="5882686"/>
            <a:ext cx="1274568" cy="839714"/>
          </a:xfrm>
          <a:prstGeom prst="rect">
            <a:avLst/>
          </a:prstGeom>
        </p:spPr>
      </p:pic>
      <p:pic>
        <p:nvPicPr>
          <p:cNvPr id="6" name="Image 5">
            <a:extLst>
              <a:ext uri="{FF2B5EF4-FFF2-40B4-BE49-F238E27FC236}">
                <a16:creationId xmlns:a16="http://schemas.microsoft.com/office/drawing/2014/main" id="{6AD1D68E-6ECE-C7B6-21BC-15C36FA19F27}"/>
              </a:ext>
            </a:extLst>
          </p:cNvPr>
          <p:cNvPicPr>
            <a:picLocks noChangeAspect="1"/>
          </p:cNvPicPr>
          <p:nvPr/>
        </p:nvPicPr>
        <p:blipFill>
          <a:blip r:embed="rId4"/>
          <a:stretch>
            <a:fillRect/>
          </a:stretch>
        </p:blipFill>
        <p:spPr>
          <a:xfrm>
            <a:off x="8603685" y="6017955"/>
            <a:ext cx="698389" cy="595041"/>
          </a:xfrm>
          <a:prstGeom prst="rect">
            <a:avLst/>
          </a:prstGeom>
          <a:solidFill>
            <a:schemeClr val="bg1"/>
          </a:solidFill>
        </p:spPr>
      </p:pic>
      <p:sp>
        <p:nvSpPr>
          <p:cNvPr id="9" name="Rectangle 8">
            <a:extLst>
              <a:ext uri="{FF2B5EF4-FFF2-40B4-BE49-F238E27FC236}">
                <a16:creationId xmlns:a16="http://schemas.microsoft.com/office/drawing/2014/main" id="{CFA308AD-5264-41B7-B649-9692641246FD}"/>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805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par>
                          <p:cTn id="9" fill="hold">
                            <p:stCondLst>
                              <p:cond delay="1000"/>
                            </p:stCondLst>
                            <p:childTnLst>
                              <p:par>
                                <p:cTn id="10" presetID="12" presetClass="entr" presetSubtype="4" fill="hold" nodeType="afterEffect">
                                  <p:stCondLst>
                                    <p:cond delay="100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p:tgtEl>
                                          <p:spTgt spid="34"/>
                                        </p:tgtEl>
                                        <p:attrNameLst>
                                          <p:attrName>ppt_y</p:attrName>
                                        </p:attrNameLst>
                                      </p:cBhvr>
                                      <p:tavLst>
                                        <p:tav tm="0">
                                          <p:val>
                                            <p:strVal val="#ppt_y+#ppt_h*1.125000"/>
                                          </p:val>
                                        </p:tav>
                                        <p:tav tm="100000">
                                          <p:val>
                                            <p:strVal val="#ppt_y"/>
                                          </p:val>
                                        </p:tav>
                                      </p:tavLst>
                                    </p:anim>
                                    <p:animEffect transition="in" filter="wipe(up)">
                                      <p:cBhvr>
                                        <p:cTn id="13" dur="1000"/>
                                        <p:tgtEl>
                                          <p:spTgt spid="34"/>
                                        </p:tgtEl>
                                      </p:cBhvr>
                                    </p:animEffect>
                                  </p:childTnLst>
                                </p:cTn>
                              </p:par>
                            </p:childTnLst>
                          </p:cTn>
                        </p:par>
                        <p:par>
                          <p:cTn id="14" fill="hold">
                            <p:stCondLst>
                              <p:cond delay="3000"/>
                            </p:stCondLst>
                            <p:childTnLst>
                              <p:par>
                                <p:cTn id="15" presetID="12" presetClass="entr" presetSubtype="4" fill="hold" nodeType="afterEffect">
                                  <p:stCondLst>
                                    <p:cond delay="100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000"/>
                                        <p:tgtEl>
                                          <p:spTgt spid="33"/>
                                        </p:tgtEl>
                                        <p:attrNameLst>
                                          <p:attrName>ppt_y</p:attrName>
                                        </p:attrNameLst>
                                      </p:cBhvr>
                                      <p:tavLst>
                                        <p:tav tm="0">
                                          <p:val>
                                            <p:strVal val="#ppt_y+#ppt_h*1.125000"/>
                                          </p:val>
                                        </p:tav>
                                        <p:tav tm="100000">
                                          <p:val>
                                            <p:strVal val="#ppt_y"/>
                                          </p:val>
                                        </p:tav>
                                      </p:tavLst>
                                    </p:anim>
                                    <p:animEffect transition="in" filter="wipe(up)">
                                      <p:cBhvr>
                                        <p:cTn id="18" dur="1000"/>
                                        <p:tgtEl>
                                          <p:spTgt spid="33"/>
                                        </p:tgtEl>
                                      </p:cBhvr>
                                    </p:animEffect>
                                  </p:childTnLst>
                                </p:cTn>
                              </p:par>
                            </p:childTnLst>
                          </p:cTn>
                        </p:par>
                        <p:par>
                          <p:cTn id="19" fill="hold">
                            <p:stCondLst>
                              <p:cond delay="5000"/>
                            </p:stCondLst>
                            <p:childTnLst>
                              <p:par>
                                <p:cTn id="20" presetID="12" presetClass="entr" presetSubtype="4" fill="hold" nodeType="afterEffect">
                                  <p:stCondLst>
                                    <p:cond delay="100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p:tgtEl>
                                          <p:spTgt spid="32"/>
                                        </p:tgtEl>
                                        <p:attrNameLst>
                                          <p:attrName>ppt_y</p:attrName>
                                        </p:attrNameLst>
                                      </p:cBhvr>
                                      <p:tavLst>
                                        <p:tav tm="0">
                                          <p:val>
                                            <p:strVal val="#ppt_y+#ppt_h*1.125000"/>
                                          </p:val>
                                        </p:tav>
                                        <p:tav tm="100000">
                                          <p:val>
                                            <p:strVal val="#ppt_y"/>
                                          </p:val>
                                        </p:tav>
                                      </p:tavLst>
                                    </p:anim>
                                    <p:animEffect transition="in" filter="wipe(up)">
                                      <p:cBhvr>
                                        <p:cTn id="23" dur="1000"/>
                                        <p:tgtEl>
                                          <p:spTgt spid="32"/>
                                        </p:tgtEl>
                                      </p:cBhvr>
                                    </p:animEffect>
                                  </p:childTnLst>
                                </p:cTn>
                              </p:par>
                            </p:childTnLst>
                          </p:cTn>
                        </p:par>
                        <p:par>
                          <p:cTn id="24" fill="hold">
                            <p:stCondLst>
                              <p:cond delay="7000"/>
                            </p:stCondLst>
                            <p:childTnLst>
                              <p:par>
                                <p:cTn id="25" presetID="12" presetClass="entr" presetSubtype="4" fill="hold" nodeType="afterEffect">
                                  <p:stCondLst>
                                    <p:cond delay="100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0"/>
                                        <p:tgtEl>
                                          <p:spTgt spid="39"/>
                                        </p:tgtEl>
                                        <p:attrNameLst>
                                          <p:attrName>ppt_y</p:attrName>
                                        </p:attrNameLst>
                                      </p:cBhvr>
                                      <p:tavLst>
                                        <p:tav tm="0">
                                          <p:val>
                                            <p:strVal val="#ppt_y+#ppt_h*1.125000"/>
                                          </p:val>
                                        </p:tav>
                                        <p:tav tm="100000">
                                          <p:val>
                                            <p:strVal val="#ppt_y"/>
                                          </p:val>
                                        </p:tav>
                                      </p:tavLst>
                                    </p:anim>
                                    <p:animEffect transition="in" filter="wipe(up)">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Une image contenant personne, extérieur&#10;&#10;Description générée automatiquement">
            <a:extLst>
              <a:ext uri="{FF2B5EF4-FFF2-40B4-BE49-F238E27FC236}">
                <a16:creationId xmlns:a16="http://schemas.microsoft.com/office/drawing/2014/main" id="{4D26DA43-6D1F-0C01-A59B-9F861C51B075}"/>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8123999" cy="6858000"/>
          </a:xfrm>
          <a:prstGeom prst="rect">
            <a:avLst/>
          </a:prstGeom>
        </p:spPr>
      </p:pic>
      <p:pic>
        <p:nvPicPr>
          <p:cNvPr id="22" name="Image 21">
            <a:extLst>
              <a:ext uri="{FF2B5EF4-FFF2-40B4-BE49-F238E27FC236}">
                <a16:creationId xmlns:a16="http://schemas.microsoft.com/office/drawing/2014/main" id="{B5A71C3A-2D6C-0EAC-6E35-FAC98F85204F}"/>
              </a:ext>
            </a:extLst>
          </p:cNvPr>
          <p:cNvPicPr>
            <a:picLocks noChangeAspect="1"/>
          </p:cNvPicPr>
          <p:nvPr/>
        </p:nvPicPr>
        <p:blipFill rotWithShape="1">
          <a:blip r:embed="rId3">
            <a:alphaModFix amt="40000"/>
          </a:blip>
          <a:srcRect l="92987" b="65483"/>
          <a:stretch/>
        </p:blipFill>
        <p:spPr>
          <a:xfrm>
            <a:off x="7088" y="-2"/>
            <a:ext cx="8124000" cy="6858001"/>
          </a:xfrm>
          <a:prstGeom prst="rect">
            <a:avLst/>
          </a:prstGeom>
        </p:spPr>
      </p:pic>
      <p:sp>
        <p:nvSpPr>
          <p:cNvPr id="8" name="ZoneTexte 7">
            <a:extLst>
              <a:ext uri="{FF2B5EF4-FFF2-40B4-BE49-F238E27FC236}">
                <a16:creationId xmlns:a16="http://schemas.microsoft.com/office/drawing/2014/main" id="{76FA1F27-07CF-0646-2D69-0AE15C650FB0}"/>
              </a:ext>
            </a:extLst>
          </p:cNvPr>
          <p:cNvSpPr txBox="1"/>
          <p:nvPr/>
        </p:nvSpPr>
        <p:spPr bwMode="auto">
          <a:xfrm>
            <a:off x="0" y="4390661"/>
            <a:ext cx="8123996" cy="1041770"/>
          </a:xfrm>
          <a:prstGeom prst="rect">
            <a:avLst/>
          </a:prstGeom>
          <a:solidFill>
            <a:srgbClr val="FFFFFF">
              <a:alpha val="75000"/>
            </a:srgbClr>
          </a:solidFill>
          <a:ln>
            <a:noFill/>
          </a:ln>
        </p:spPr>
        <p:txBody>
          <a:bodyPr vert="horz" wrap="square" lIns="68580" tIns="34290" rIns="68580" bIns="3429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9525" lvl="1" indent="0" algn="ctr">
              <a:lnSpc>
                <a:spcPts val="3280"/>
              </a:lnSpc>
            </a:pPr>
            <a:r>
              <a:rPr lang="fr-FR" sz="2400" dirty="0">
                <a:solidFill>
                  <a:srgbClr val="007CB7"/>
                </a:solidFill>
                <a:latin typeface="Raleway" panose="020B0003030101060003" pitchFamily="34" charset="0"/>
              </a:rPr>
              <a:t>Quelles solutions pour optimiser le confort d’été </a:t>
            </a:r>
            <a:br>
              <a:rPr lang="fr-FR" sz="2400" dirty="0">
                <a:solidFill>
                  <a:srgbClr val="007CB7"/>
                </a:solidFill>
                <a:latin typeface="Raleway" panose="020B0003030101060003" pitchFamily="34" charset="0"/>
              </a:rPr>
            </a:br>
            <a:r>
              <a:rPr lang="fr-FR" sz="2400" dirty="0">
                <a:solidFill>
                  <a:srgbClr val="007CB7"/>
                </a:solidFill>
                <a:latin typeface="Raleway" panose="020B0003030101060003" pitchFamily="34" charset="0"/>
              </a:rPr>
              <a:t>tout en maîtrisant la facture énergétique ?</a:t>
            </a:r>
            <a:endParaRPr lang="fr-FR" sz="2800" dirty="0">
              <a:solidFill>
                <a:srgbClr val="007CB7"/>
              </a:solidFill>
              <a:latin typeface="Raleway" panose="020B0003030101060003" pitchFamily="34" charset="0"/>
            </a:endParaRPr>
          </a:p>
        </p:txBody>
      </p:sp>
      <p:sp>
        <p:nvSpPr>
          <p:cNvPr id="9" name="Rectangle 8">
            <a:extLst>
              <a:ext uri="{FF2B5EF4-FFF2-40B4-BE49-F238E27FC236}">
                <a16:creationId xmlns:a16="http://schemas.microsoft.com/office/drawing/2014/main" id="{69B2122F-C9A8-8EFD-908F-92CC842CC713}"/>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4"/>
          </a:p>
        </p:txBody>
      </p:sp>
      <p:cxnSp>
        <p:nvCxnSpPr>
          <p:cNvPr id="10" name="Connecteur droit 9">
            <a:extLst>
              <a:ext uri="{FF2B5EF4-FFF2-40B4-BE49-F238E27FC236}">
                <a16:creationId xmlns:a16="http://schemas.microsoft.com/office/drawing/2014/main" id="{DFDBC42F-5A77-9A4B-90E2-82ACEBAABA1C}"/>
              </a:ext>
            </a:extLst>
          </p:cNvPr>
          <p:cNvCxnSpPr/>
          <p:nvPr/>
        </p:nvCxnSpPr>
        <p:spPr>
          <a:xfrm>
            <a:off x="8124000" y="0"/>
            <a:ext cx="0" cy="6858000"/>
          </a:xfrm>
          <a:prstGeom prst="line">
            <a:avLst/>
          </a:prstGeom>
          <a:ln w="44450">
            <a:solidFill>
              <a:srgbClr val="007CB7"/>
            </a:solidFill>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4792F315-9E9B-E111-F629-79026D5390B8}"/>
              </a:ext>
            </a:extLst>
          </p:cNvPr>
          <p:cNvGrpSpPr/>
          <p:nvPr/>
        </p:nvGrpSpPr>
        <p:grpSpPr>
          <a:xfrm>
            <a:off x="8897450" y="1685059"/>
            <a:ext cx="2700000" cy="3166407"/>
            <a:chOff x="2022752" y="3738863"/>
            <a:chExt cx="2454545" cy="2878552"/>
          </a:xfrm>
        </p:grpSpPr>
        <p:sp>
          <p:nvSpPr>
            <p:cNvPr id="16" name="Subtitle 2">
              <a:extLst>
                <a:ext uri="{FF2B5EF4-FFF2-40B4-BE49-F238E27FC236}">
                  <a16:creationId xmlns:a16="http://schemas.microsoft.com/office/drawing/2014/main" id="{5A0A9564-80B8-CB6C-D42D-9D5DAA31D3EC}"/>
                </a:ext>
              </a:extLst>
            </p:cNvPr>
            <p:cNvSpPr txBox="1">
              <a:spLocks/>
            </p:cNvSpPr>
            <p:nvPr/>
          </p:nvSpPr>
          <p:spPr>
            <a:xfrm>
              <a:off x="2022752" y="5452334"/>
              <a:ext cx="2454545" cy="508027"/>
            </a:xfrm>
            <a:prstGeom prst="rect">
              <a:avLst/>
            </a:prstGeom>
          </p:spPr>
          <p:txBody>
            <a:bodyPr vert="horz" wrap="square" lIns="0" tIns="0" rIns="45720" bIns="0" rtlCol="0" anchor="t"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Alexis DAMIA</a:t>
              </a:r>
              <a:br>
                <a:rPr lang="fr-FR" sz="1600" b="1" dirty="0">
                  <a:solidFill>
                    <a:prstClr val="black"/>
                  </a:solidFill>
                  <a:latin typeface="Raleway" panose="020B0003030101060003" pitchFamily="34" charset="0"/>
                  <a:ea typeface="Verdana" panose="020B0604030504040204" pitchFamily="34" charset="0"/>
                  <a:cs typeface="Verdana" panose="020B0604030504040204" pitchFamily="34" charset="0"/>
                </a:rPr>
              </a:b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Responsable Affaires Publiques France</a:t>
              </a:r>
            </a:p>
          </p:txBody>
        </p:sp>
        <p:pic>
          <p:nvPicPr>
            <p:cNvPr id="17" name="Image 16" descr="Une image contenant homme, personne, pose&#10;&#10;Description générée automatiquement">
              <a:extLst>
                <a:ext uri="{FF2B5EF4-FFF2-40B4-BE49-F238E27FC236}">
                  <a16:creationId xmlns:a16="http://schemas.microsoft.com/office/drawing/2014/main" id="{38DBA55B-3909-A070-CB2B-179F53444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024" y="3738863"/>
              <a:ext cx="1638000" cy="1638000"/>
            </a:xfrm>
            <a:prstGeom prst="rect">
              <a:avLst/>
            </a:prstGeom>
          </p:spPr>
        </p:pic>
        <p:pic>
          <p:nvPicPr>
            <p:cNvPr id="18" name="Picture 4">
              <a:extLst>
                <a:ext uri="{FF2B5EF4-FFF2-40B4-BE49-F238E27FC236}">
                  <a16:creationId xmlns:a16="http://schemas.microsoft.com/office/drawing/2014/main" id="{FD447128-3834-4A0E-99AD-99B63ECA69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7386" y="6317636"/>
              <a:ext cx="1125274" cy="2997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7076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6FA54-4E37-42D7-BBEC-B705BC7DFDFC}"/>
              </a:ext>
            </a:extLst>
          </p:cNvPr>
          <p:cNvSpPr/>
          <p:nvPr/>
        </p:nvSpPr>
        <p:spPr>
          <a:xfrm>
            <a:off x="4188093" y="1231339"/>
            <a:ext cx="7551506" cy="3571184"/>
          </a:xfrm>
          <a:prstGeom prst="rect">
            <a:avLst/>
          </a:prstGeom>
          <a:solidFill>
            <a:srgbClr val="CBE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fr-FR" sz="1600" dirty="0">
                <a:solidFill>
                  <a:schemeClr val="tx1"/>
                </a:solidFill>
                <a:latin typeface="Raleway"/>
              </a:rPr>
              <a:t>La demande en climatisation va croître </a:t>
            </a:r>
            <a:r>
              <a:rPr lang="fr-FR" sz="1600" b="1" dirty="0">
                <a:solidFill>
                  <a:schemeClr val="tx1"/>
                </a:solidFill>
                <a:latin typeface="Raleway"/>
              </a:rPr>
              <a:t>8 fois plus vite d’ici à 2050 que la demande en chauffage sur les 30 dernières années</a:t>
            </a:r>
            <a:r>
              <a:rPr lang="fr-FR" sz="1600" dirty="0">
                <a:solidFill>
                  <a:schemeClr val="tx1"/>
                </a:solidFill>
                <a:latin typeface="Raleway"/>
              </a:rPr>
              <a:t>.</a:t>
            </a:r>
          </a:p>
          <a:p>
            <a:pPr marL="285750" indent="-285750" algn="just">
              <a:buFont typeface="Arial" panose="020B0604020202020204" pitchFamily="34" charset="0"/>
              <a:buChar char="•"/>
            </a:pPr>
            <a:endParaRPr lang="fr-FR" sz="1600" dirty="0">
              <a:solidFill>
                <a:schemeClr val="tx1"/>
              </a:solidFill>
              <a:latin typeface="Raleway"/>
            </a:endParaRPr>
          </a:p>
          <a:p>
            <a:pPr algn="just"/>
            <a:endParaRPr lang="fr-FR" sz="1600" dirty="0">
              <a:solidFill>
                <a:schemeClr val="tx1"/>
              </a:solidFill>
              <a:latin typeface="Raleway"/>
            </a:endParaRPr>
          </a:p>
          <a:p>
            <a:pPr marL="285750" indent="-285750" algn="just">
              <a:buFont typeface="Arial" panose="020B0604020202020204" pitchFamily="34" charset="0"/>
              <a:buChar char="•"/>
            </a:pPr>
            <a:endParaRPr lang="fr-FR" sz="1600" dirty="0">
              <a:solidFill>
                <a:schemeClr val="tx1"/>
              </a:solidFill>
              <a:latin typeface="Raleway"/>
            </a:endParaRPr>
          </a:p>
          <a:p>
            <a:pPr marL="285750" indent="-285750" algn="just">
              <a:buFont typeface="Arial" panose="020B0604020202020204" pitchFamily="34" charset="0"/>
              <a:buChar char="•"/>
            </a:pPr>
            <a:r>
              <a:rPr lang="fr-FR" sz="1600" dirty="0">
                <a:solidFill>
                  <a:schemeClr val="tx1"/>
                </a:solidFill>
                <a:latin typeface="Raleway"/>
              </a:rPr>
              <a:t>En France, </a:t>
            </a:r>
            <a:r>
              <a:rPr lang="fr-FR" sz="1600" b="1" dirty="0">
                <a:solidFill>
                  <a:schemeClr val="tx1"/>
                </a:solidFill>
                <a:latin typeface="Raleway"/>
              </a:rPr>
              <a:t>le taux d’équipement en climatiseurs dans le secteur résidentiel est passé de 14% à 25% en seulement 4 ans</a:t>
            </a:r>
            <a:r>
              <a:rPr lang="fr-FR" sz="1600" dirty="0">
                <a:solidFill>
                  <a:schemeClr val="tx1"/>
                </a:solidFill>
                <a:latin typeface="Raleway"/>
              </a:rPr>
              <a:t> (entre 2016 et 2020)</a:t>
            </a:r>
          </a:p>
          <a:p>
            <a:pPr algn="just"/>
            <a:endParaRPr lang="fr-FR" sz="1600" dirty="0">
              <a:solidFill>
                <a:schemeClr val="tx1"/>
              </a:solidFill>
              <a:latin typeface="Raleway"/>
            </a:endParaRPr>
          </a:p>
          <a:p>
            <a:pPr marL="285750" indent="-285750" algn="just">
              <a:buFont typeface="Arial" panose="020B0604020202020204" pitchFamily="34" charset="0"/>
              <a:buChar char="•"/>
            </a:pPr>
            <a:endParaRPr lang="fr-FR" sz="1600" dirty="0">
              <a:solidFill>
                <a:schemeClr val="tx1"/>
              </a:solidFill>
              <a:latin typeface="Raleway"/>
            </a:endParaRPr>
          </a:p>
          <a:p>
            <a:pPr marL="285750" indent="-285750" algn="just">
              <a:buFont typeface="Arial" panose="020B0604020202020204" pitchFamily="34" charset="0"/>
              <a:buChar char="•"/>
            </a:pPr>
            <a:endParaRPr lang="fr-FR" sz="1600" dirty="0">
              <a:solidFill>
                <a:schemeClr val="tx1"/>
              </a:solidFill>
              <a:latin typeface="Raleway"/>
            </a:endParaRPr>
          </a:p>
          <a:p>
            <a:pPr marL="285750" indent="-285750" algn="just">
              <a:buFont typeface="Arial" panose="020B0604020202020204" pitchFamily="34" charset="0"/>
              <a:buChar char="•"/>
            </a:pPr>
            <a:r>
              <a:rPr lang="fr-FR" sz="1600" dirty="0">
                <a:solidFill>
                  <a:schemeClr val="tx1"/>
                </a:solidFill>
                <a:latin typeface="Raleway"/>
              </a:rPr>
              <a:t>En 2020, </a:t>
            </a:r>
            <a:r>
              <a:rPr lang="fr-FR" sz="1600" b="1" dirty="0">
                <a:solidFill>
                  <a:schemeClr val="tx1"/>
                </a:solidFill>
                <a:latin typeface="Raleway"/>
              </a:rPr>
              <a:t>EDF estimait que les climatiseurs mobiles (peu performants) représentaient un tiers du parc, soit 3 millions d’unités.</a:t>
            </a:r>
            <a:endParaRPr lang="fr-FR" sz="1600" dirty="0">
              <a:solidFill>
                <a:schemeClr val="tx1"/>
              </a:solidFill>
              <a:latin typeface="Raleway"/>
            </a:endParaRPr>
          </a:p>
        </p:txBody>
      </p:sp>
      <p:sp>
        <p:nvSpPr>
          <p:cNvPr id="5" name="Rectangle 4">
            <a:extLst>
              <a:ext uri="{FF2B5EF4-FFF2-40B4-BE49-F238E27FC236}">
                <a16:creationId xmlns:a16="http://schemas.microsoft.com/office/drawing/2014/main" id="{0E91AD80-167F-4F88-889B-E0C613D3840F}"/>
              </a:ext>
            </a:extLst>
          </p:cNvPr>
          <p:cNvSpPr/>
          <p:nvPr/>
        </p:nvSpPr>
        <p:spPr>
          <a:xfrm>
            <a:off x="310976" y="1813345"/>
            <a:ext cx="3622684" cy="230832"/>
          </a:xfrm>
          <a:prstGeom prst="rect">
            <a:avLst/>
          </a:prstGeom>
        </p:spPr>
        <p:txBody>
          <a:bodyPr wrap="square">
            <a:spAutoFit/>
          </a:bodyPr>
          <a:lstStyle/>
          <a:p>
            <a:pPr algn="ctr"/>
            <a:r>
              <a:rPr lang="fr-FR" sz="900" dirty="0">
                <a:hlinkClick r:id="rId3"/>
              </a:rPr>
              <a:t>https://www.iea.org/commentaries/is-cooling-the-future-of-heating</a:t>
            </a:r>
            <a:endParaRPr lang="fr-FR" sz="900" dirty="0"/>
          </a:p>
        </p:txBody>
      </p:sp>
      <p:sp>
        <p:nvSpPr>
          <p:cNvPr id="6" name="Rectangle 5">
            <a:extLst>
              <a:ext uri="{FF2B5EF4-FFF2-40B4-BE49-F238E27FC236}">
                <a16:creationId xmlns:a16="http://schemas.microsoft.com/office/drawing/2014/main" id="{27447DA0-84F5-42FB-BB66-E9DABF20A260}"/>
              </a:ext>
            </a:extLst>
          </p:cNvPr>
          <p:cNvSpPr/>
          <p:nvPr/>
        </p:nvSpPr>
        <p:spPr>
          <a:xfrm>
            <a:off x="310976" y="3298699"/>
            <a:ext cx="3622684" cy="369332"/>
          </a:xfrm>
          <a:prstGeom prst="rect">
            <a:avLst/>
          </a:prstGeom>
        </p:spPr>
        <p:txBody>
          <a:bodyPr wrap="square">
            <a:spAutoFit/>
          </a:bodyPr>
          <a:lstStyle/>
          <a:p>
            <a:pPr algn="ctr"/>
            <a:r>
              <a:rPr lang="fr-FR" sz="900" dirty="0">
                <a:hlinkClick r:id="rId4"/>
              </a:rPr>
              <a:t>https://presse.ademe.fr/2021/06/la-climatisation-vers-une-utilisation-raisonnee-pour-limiter-limpact-sur-lenvironnement.html</a:t>
            </a:r>
            <a:endParaRPr lang="fr-FR" sz="900" dirty="0"/>
          </a:p>
        </p:txBody>
      </p:sp>
      <p:pic>
        <p:nvPicPr>
          <p:cNvPr id="9218" name="Picture 2" descr="Quel est le rôle de l'Agence Internationale de l'Energie ? - Eddy">
            <a:extLst>
              <a:ext uri="{FF2B5EF4-FFF2-40B4-BE49-F238E27FC236}">
                <a16:creationId xmlns:a16="http://schemas.microsoft.com/office/drawing/2014/main" id="{56F5B2CD-10C8-4F2C-A137-BAD34E934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56" b="24328"/>
          <a:stretch/>
        </p:blipFill>
        <p:spPr bwMode="auto">
          <a:xfrm>
            <a:off x="1009459" y="1010271"/>
            <a:ext cx="2085975" cy="88357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deme - YouTube">
            <a:extLst>
              <a:ext uri="{FF2B5EF4-FFF2-40B4-BE49-F238E27FC236}">
                <a16:creationId xmlns:a16="http://schemas.microsoft.com/office/drawing/2014/main" id="{F866F85B-9B0C-49AF-AFEE-4F983874E3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02" t="1648" r="9151" b="1723"/>
          <a:stretch/>
        </p:blipFill>
        <p:spPr bwMode="auto">
          <a:xfrm>
            <a:off x="1601849" y="2205698"/>
            <a:ext cx="901192" cy="10626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14AAA09-AFA4-4CCC-83CC-931CDBDF9D82}"/>
              </a:ext>
            </a:extLst>
          </p:cNvPr>
          <p:cNvSpPr/>
          <p:nvPr/>
        </p:nvSpPr>
        <p:spPr>
          <a:xfrm>
            <a:off x="325345" y="4433191"/>
            <a:ext cx="3622684" cy="369332"/>
          </a:xfrm>
          <a:prstGeom prst="rect">
            <a:avLst/>
          </a:prstGeom>
        </p:spPr>
        <p:txBody>
          <a:bodyPr wrap="square">
            <a:spAutoFit/>
          </a:bodyPr>
          <a:lstStyle/>
          <a:p>
            <a:pPr algn="ctr"/>
            <a:r>
              <a:rPr lang="fr-FR" sz="900" dirty="0">
                <a:hlinkClick r:id="rId7"/>
              </a:rPr>
              <a:t>https://www.researchgate.net/publication/343362683_La_climatisation_des_logements_residentiels_laisser_faire_ou_encadrer_intelligemment</a:t>
            </a:r>
            <a:endParaRPr lang="fr-FR" sz="900" dirty="0"/>
          </a:p>
        </p:txBody>
      </p:sp>
      <p:pic>
        <p:nvPicPr>
          <p:cNvPr id="9222" name="Picture 6" descr="Scission d'EDF : logique financière ou projet industriel ? - Encyclopédie  de l'énergie">
            <a:extLst>
              <a:ext uri="{FF2B5EF4-FFF2-40B4-BE49-F238E27FC236}">
                <a16:creationId xmlns:a16="http://schemas.microsoft.com/office/drawing/2014/main" id="{55F1E60A-FF56-4DB2-B483-F9ABD8EF23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8004" y="3829918"/>
            <a:ext cx="1408627" cy="603273"/>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47288189-48FA-4367-8607-9762D6DB093D}"/>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Climatisation : les chiffres clés</a:t>
            </a:r>
          </a:p>
        </p:txBody>
      </p:sp>
      <p:sp>
        <p:nvSpPr>
          <p:cNvPr id="3" name="ZoneTexte 2">
            <a:extLst>
              <a:ext uri="{FF2B5EF4-FFF2-40B4-BE49-F238E27FC236}">
                <a16:creationId xmlns:a16="http://schemas.microsoft.com/office/drawing/2014/main" id="{37CD6289-CF39-4CA9-9B9B-EE87E2496D2E}"/>
              </a:ext>
            </a:extLst>
          </p:cNvPr>
          <p:cNvSpPr txBox="1"/>
          <p:nvPr/>
        </p:nvSpPr>
        <p:spPr bwMode="auto">
          <a:xfrm>
            <a:off x="310976" y="5340429"/>
            <a:ext cx="11756315" cy="42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algn="l">
              <a:lnSpc>
                <a:spcPct val="120000"/>
              </a:lnSpc>
              <a:spcBef>
                <a:spcPts val="1600"/>
              </a:spcBef>
              <a:buFont typeface="Wingdings" panose="05000000000000000000" pitchFamily="2" charset="2"/>
              <a:buChar char="à"/>
            </a:pPr>
            <a:r>
              <a:rPr lang="fr-FR" sz="2000" b="1" dirty="0">
                <a:solidFill>
                  <a:schemeClr val="tx1"/>
                </a:solidFill>
                <a:latin typeface="Raleway" panose="020B0003030101060003"/>
                <a:cs typeface="Arial" panose="020B0604020202020204" pitchFamily="34" charset="0"/>
                <a:sym typeface="Wingdings" panose="05000000000000000000" pitchFamily="2" charset="2"/>
              </a:rPr>
              <a:t>Un double enjeu d’adaptation et d’atténuation pour garantir l’habitabilité et la sobriété d’été</a:t>
            </a:r>
          </a:p>
        </p:txBody>
      </p:sp>
    </p:spTree>
    <p:extLst>
      <p:ext uri="{BB962C8B-B14F-4D97-AF65-F5344CB8AC3E}">
        <p14:creationId xmlns:p14="http://schemas.microsoft.com/office/powerpoint/2010/main" val="1891062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9B03B7A-5511-46D8-986E-3EC09E35462A}"/>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lang="fr-FR" sz="2400" b="0" kern="1200" dirty="0">
                <a:solidFill>
                  <a:srgbClr val="007CB7"/>
                </a:solidFill>
                <a:latin typeface="Raleway Medium" panose="020B0003030101060003" pitchFamily="34" charset="0"/>
              </a:rPr>
              <a:t>L’enjeu de la rénovation</a:t>
            </a:r>
            <a:endParaRPr kumimoji="0" lang="fr-FR" sz="2400" b="0" u="none" strike="noStrike" kern="1200" cap="all" spc="0" normalizeH="0" baseline="0" noProof="0" dirty="0">
              <a:ln>
                <a:noFill/>
              </a:ln>
              <a:solidFill>
                <a:srgbClr val="007CB7"/>
              </a:solidFill>
              <a:effectLst/>
              <a:uLnTx/>
              <a:uFillTx/>
              <a:latin typeface="Raleway Medium" panose="020B0003030101060003" pitchFamily="34" charset="0"/>
            </a:endParaRPr>
          </a:p>
        </p:txBody>
      </p:sp>
      <p:sp>
        <p:nvSpPr>
          <p:cNvPr id="2" name="Rectangle 1">
            <a:extLst>
              <a:ext uri="{FF2B5EF4-FFF2-40B4-BE49-F238E27FC236}">
                <a16:creationId xmlns:a16="http://schemas.microsoft.com/office/drawing/2014/main" id="{A4C3B77F-33C0-4AE1-B8F8-2DD86B5524A3}"/>
              </a:ext>
            </a:extLst>
          </p:cNvPr>
          <p:cNvSpPr/>
          <p:nvPr/>
        </p:nvSpPr>
        <p:spPr>
          <a:xfrm>
            <a:off x="569842" y="3925620"/>
            <a:ext cx="11052313" cy="600795"/>
          </a:xfrm>
          <a:prstGeom prst="rect">
            <a:avLst/>
          </a:prstGeom>
          <a:solidFill>
            <a:srgbClr val="CBE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Raleway"/>
                <a:ea typeface="+mn-ea"/>
                <a:cs typeface="+mn-cs"/>
              </a:rPr>
              <a:t>L’habitabilité et la sobriété d’été ne sont pas traitées dans la réglementation des bâtiments existants et dans les aides à la rénovation en France Métropolitaine</a:t>
            </a:r>
          </a:p>
        </p:txBody>
      </p:sp>
      <p:grpSp>
        <p:nvGrpSpPr>
          <p:cNvPr id="11" name="Groupe 10">
            <a:extLst>
              <a:ext uri="{FF2B5EF4-FFF2-40B4-BE49-F238E27FC236}">
                <a16:creationId xmlns:a16="http://schemas.microsoft.com/office/drawing/2014/main" id="{6FED5D58-7135-4A80-9602-52E6DAA780E7}"/>
              </a:ext>
            </a:extLst>
          </p:cNvPr>
          <p:cNvGrpSpPr/>
          <p:nvPr/>
        </p:nvGrpSpPr>
        <p:grpSpPr>
          <a:xfrm>
            <a:off x="823599" y="1227319"/>
            <a:ext cx="1166192" cy="1157658"/>
            <a:chOff x="17355734" y="1408490"/>
            <a:chExt cx="2725233" cy="2705290"/>
          </a:xfrm>
        </p:grpSpPr>
        <p:sp>
          <p:nvSpPr>
            <p:cNvPr id="12" name="Ellipse 11">
              <a:extLst>
                <a:ext uri="{FF2B5EF4-FFF2-40B4-BE49-F238E27FC236}">
                  <a16:creationId xmlns:a16="http://schemas.microsoft.com/office/drawing/2014/main" id="{197C6389-CB9D-49F1-BA33-794CB8446316}"/>
                </a:ext>
              </a:extLst>
            </p:cNvPr>
            <p:cNvSpPr/>
            <p:nvPr/>
          </p:nvSpPr>
          <p:spPr>
            <a:xfrm>
              <a:off x="17355734" y="1408490"/>
              <a:ext cx="2725233" cy="2705290"/>
            </a:xfrm>
            <a:prstGeom prst="ellipse">
              <a:avLst/>
            </a:prstGeom>
            <a:solidFill>
              <a:schemeClr val="bg1"/>
            </a:solidFill>
            <a:ln>
              <a:solidFill>
                <a:srgbClr val="2A3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0" descr="TGCM 64 - Quelle Réglementation Thermique ? RT 2012 ? RT Globale ?">
              <a:extLst>
                <a:ext uri="{FF2B5EF4-FFF2-40B4-BE49-F238E27FC236}">
                  <a16:creationId xmlns:a16="http://schemas.microsoft.com/office/drawing/2014/main" id="{6C1E388A-5451-483F-A9C9-8B1D6E3783A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57122" y="1748422"/>
              <a:ext cx="2322456" cy="232245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Comparer DPE et consommation a-t-il un sens ?">
            <a:extLst>
              <a:ext uri="{FF2B5EF4-FFF2-40B4-BE49-F238E27FC236}">
                <a16:creationId xmlns:a16="http://schemas.microsoft.com/office/drawing/2014/main" id="{B0B49156-D5F9-4466-BFB4-763F87902E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60" b="10557"/>
          <a:stretch/>
        </p:blipFill>
        <p:spPr bwMode="auto">
          <a:xfrm>
            <a:off x="569842" y="4928814"/>
            <a:ext cx="2504662" cy="112180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e 19">
            <a:extLst>
              <a:ext uri="{FF2B5EF4-FFF2-40B4-BE49-F238E27FC236}">
                <a16:creationId xmlns:a16="http://schemas.microsoft.com/office/drawing/2014/main" id="{1AE91595-962E-4B1A-9E40-E1E2208C6AAE}"/>
              </a:ext>
            </a:extLst>
          </p:cNvPr>
          <p:cNvGrpSpPr/>
          <p:nvPr/>
        </p:nvGrpSpPr>
        <p:grpSpPr>
          <a:xfrm>
            <a:off x="2491408" y="2648822"/>
            <a:ext cx="7210324" cy="1166192"/>
            <a:chOff x="2304737" y="3053495"/>
            <a:chExt cx="7210324" cy="1166192"/>
          </a:xfrm>
        </p:grpSpPr>
        <p:sp>
          <p:nvSpPr>
            <p:cNvPr id="19" name="Rectangle : coins arrondis 18">
              <a:extLst>
                <a:ext uri="{FF2B5EF4-FFF2-40B4-BE49-F238E27FC236}">
                  <a16:creationId xmlns:a16="http://schemas.microsoft.com/office/drawing/2014/main" id="{23D4BBEA-84AA-4B8B-B6D2-97EF67FC643F}"/>
                </a:ext>
              </a:extLst>
            </p:cNvPr>
            <p:cNvSpPr/>
            <p:nvPr/>
          </p:nvSpPr>
          <p:spPr>
            <a:xfrm>
              <a:off x="3392557" y="3479126"/>
              <a:ext cx="6122504" cy="523219"/>
            </a:xfrm>
            <a:prstGeom prst="roundRect">
              <a:avLst/>
            </a:prstGeom>
            <a:solidFill>
              <a:srgbClr val="339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Raleway"/>
                </a:rPr>
                <a:t>des bâtiments qui existeront en 2050 sont déjà construits</a:t>
              </a:r>
              <a:endParaRPr lang="fr-FR" dirty="0"/>
            </a:p>
          </p:txBody>
        </p:sp>
        <p:sp>
          <p:nvSpPr>
            <p:cNvPr id="17" name="Ellipse 16">
              <a:extLst>
                <a:ext uri="{FF2B5EF4-FFF2-40B4-BE49-F238E27FC236}">
                  <a16:creationId xmlns:a16="http://schemas.microsoft.com/office/drawing/2014/main" id="{D4DB1719-8EF2-471D-A530-EA23B04B0B3C}"/>
                </a:ext>
              </a:extLst>
            </p:cNvPr>
            <p:cNvSpPr/>
            <p:nvPr/>
          </p:nvSpPr>
          <p:spPr>
            <a:xfrm>
              <a:off x="2304737" y="3053495"/>
              <a:ext cx="1166192" cy="1166192"/>
            </a:xfrm>
            <a:prstGeom prst="ellipse">
              <a:avLst/>
            </a:prstGeom>
            <a:solidFill>
              <a:srgbClr val="339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80 %</a:t>
              </a:r>
            </a:p>
          </p:txBody>
        </p:sp>
      </p:grpSp>
      <p:sp>
        <p:nvSpPr>
          <p:cNvPr id="21" name="Rectangle 20">
            <a:extLst>
              <a:ext uri="{FF2B5EF4-FFF2-40B4-BE49-F238E27FC236}">
                <a16:creationId xmlns:a16="http://schemas.microsoft.com/office/drawing/2014/main" id="{DD68C18B-916F-4826-8AEA-52E0485C93D0}"/>
              </a:ext>
            </a:extLst>
          </p:cNvPr>
          <p:cNvSpPr/>
          <p:nvPr/>
        </p:nvSpPr>
        <p:spPr>
          <a:xfrm>
            <a:off x="2205913" y="1621482"/>
            <a:ext cx="9804287" cy="646331"/>
          </a:xfrm>
          <a:prstGeom prst="rect">
            <a:avLst/>
          </a:prstGeom>
        </p:spPr>
        <p:txBody>
          <a:bodyPr wrap="none">
            <a:spAutoFit/>
          </a:bodyPr>
          <a:lstStyle/>
          <a:p>
            <a:r>
              <a:rPr lang="fr-FR" dirty="0">
                <a:latin typeface="Raleway"/>
              </a:rPr>
              <a:t>Une bonne prise en compte du confort d’été et des enjeux carbone pour les bâtiments neufs</a:t>
            </a:r>
          </a:p>
          <a:p>
            <a:endParaRPr lang="fr-FR" dirty="0"/>
          </a:p>
        </p:txBody>
      </p:sp>
      <p:pic>
        <p:nvPicPr>
          <p:cNvPr id="2052" name="Picture 4" descr="MaPrimeRénov' : la prime pour la rénovation énergétique | economie.gouv.fr">
            <a:extLst>
              <a:ext uri="{FF2B5EF4-FFF2-40B4-BE49-F238E27FC236}">
                <a16:creationId xmlns:a16="http://schemas.microsoft.com/office/drawing/2014/main" id="{28742594-CAD8-47A2-B2EE-B0BC0A2B1A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11" t="21851" r="14824" b="15647"/>
          <a:stretch/>
        </p:blipFill>
        <p:spPr bwMode="auto">
          <a:xfrm>
            <a:off x="3074504" y="4947527"/>
            <a:ext cx="1948070" cy="11219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bel BBC Effinergie Rénovation : pour aller plus loin dans la rénovation  performante">
            <a:extLst>
              <a:ext uri="{FF2B5EF4-FFF2-40B4-BE49-F238E27FC236}">
                <a16:creationId xmlns:a16="http://schemas.microsoft.com/office/drawing/2014/main" id="{4AFE1D50-7513-4027-811F-6056B44A5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318" y="4988686"/>
            <a:ext cx="2557110" cy="94245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A39F343-BB66-48E8-B203-CBC10C505EC8}"/>
              </a:ext>
            </a:extLst>
          </p:cNvPr>
          <p:cNvSpPr/>
          <p:nvPr/>
        </p:nvSpPr>
        <p:spPr>
          <a:xfrm>
            <a:off x="8936318" y="4619354"/>
            <a:ext cx="2557110" cy="369332"/>
          </a:xfrm>
          <a:prstGeom prst="rect">
            <a:avLst/>
          </a:prstGeom>
        </p:spPr>
        <p:txBody>
          <a:bodyPr wrap="none">
            <a:spAutoFit/>
          </a:bodyPr>
          <a:lstStyle/>
          <a:p>
            <a:pPr lvl="0" algn="just" eaLnBrk="0" fontAlgn="base">
              <a:spcBef>
                <a:spcPct val="0"/>
              </a:spcBef>
              <a:spcAft>
                <a:spcPct val="0"/>
              </a:spcAft>
            </a:pPr>
            <a:r>
              <a:rPr lang="fr-FR" dirty="0">
                <a:latin typeface="Raleway"/>
              </a:rPr>
              <a:t>Des évolutions à saluer</a:t>
            </a:r>
          </a:p>
        </p:txBody>
      </p:sp>
      <p:sp>
        <p:nvSpPr>
          <p:cNvPr id="23" name="Rectangle 22">
            <a:extLst>
              <a:ext uri="{FF2B5EF4-FFF2-40B4-BE49-F238E27FC236}">
                <a16:creationId xmlns:a16="http://schemas.microsoft.com/office/drawing/2014/main" id="{6A43B329-33A4-482F-BDF2-BEEFA7D9656B}"/>
              </a:ext>
            </a:extLst>
          </p:cNvPr>
          <p:cNvSpPr/>
          <p:nvPr/>
        </p:nvSpPr>
        <p:spPr>
          <a:xfrm>
            <a:off x="5614137" y="2490389"/>
            <a:ext cx="963725" cy="523220"/>
          </a:xfrm>
          <a:prstGeom prst="rect">
            <a:avLst/>
          </a:prstGeom>
        </p:spPr>
        <p:txBody>
          <a:bodyPr wrap="none">
            <a:spAutoFit/>
          </a:bodyPr>
          <a:lstStyle/>
          <a:p>
            <a:pPr lvl="0" algn="just" eaLnBrk="0" fontAlgn="base">
              <a:spcBef>
                <a:spcPct val="0"/>
              </a:spcBef>
              <a:spcAft>
                <a:spcPct val="0"/>
              </a:spcAft>
            </a:pPr>
            <a:r>
              <a:rPr lang="fr-FR" sz="2800" b="1" dirty="0">
                <a:solidFill>
                  <a:srgbClr val="3396C5"/>
                </a:solidFill>
                <a:latin typeface="Raleway"/>
              </a:rPr>
              <a:t>MAIS</a:t>
            </a:r>
          </a:p>
        </p:txBody>
      </p:sp>
      <p:pic>
        <p:nvPicPr>
          <p:cNvPr id="1026" name="Picture 2" descr="Thermometer icon">
            <a:extLst>
              <a:ext uri="{FF2B5EF4-FFF2-40B4-BE49-F238E27FC236}">
                <a16:creationId xmlns:a16="http://schemas.microsoft.com/office/drawing/2014/main" id="{3EC95F09-0112-4698-AD9C-68152D2A8D6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286" t="12559" r="24878" b="12277"/>
          <a:stretch/>
        </p:blipFill>
        <p:spPr bwMode="auto">
          <a:xfrm>
            <a:off x="5522980" y="4933948"/>
            <a:ext cx="689826" cy="11564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51B7666-5C8F-4FB7-BB43-A0E59DE94BAD}"/>
              </a:ext>
            </a:extLst>
          </p:cNvPr>
          <p:cNvSpPr/>
          <p:nvPr/>
        </p:nvSpPr>
        <p:spPr>
          <a:xfrm>
            <a:off x="5908010" y="5064074"/>
            <a:ext cx="2046475" cy="923330"/>
          </a:xfrm>
          <a:prstGeom prst="rect">
            <a:avLst/>
          </a:prstGeom>
        </p:spPr>
        <p:txBody>
          <a:bodyPr wrap="square">
            <a:spAutoFit/>
          </a:bodyPr>
          <a:lstStyle/>
          <a:p>
            <a:pPr algn="ctr"/>
            <a:r>
              <a:rPr lang="fr-FR" dirty="0">
                <a:latin typeface="Raleway"/>
              </a:rPr>
              <a:t>Température maximale de salubrité ?</a:t>
            </a:r>
            <a:endParaRPr lang="fr-FR" dirty="0"/>
          </a:p>
        </p:txBody>
      </p:sp>
      <p:sp>
        <p:nvSpPr>
          <p:cNvPr id="24" name="Rectangle 23">
            <a:extLst>
              <a:ext uri="{FF2B5EF4-FFF2-40B4-BE49-F238E27FC236}">
                <a16:creationId xmlns:a16="http://schemas.microsoft.com/office/drawing/2014/main" id="{E997F493-30E0-4CA5-8449-4CBB0596EAD0}"/>
              </a:ext>
            </a:extLst>
          </p:cNvPr>
          <p:cNvSpPr/>
          <p:nvPr/>
        </p:nvSpPr>
        <p:spPr>
          <a:xfrm>
            <a:off x="3033682" y="4613989"/>
            <a:ext cx="2029723" cy="369332"/>
          </a:xfrm>
          <a:prstGeom prst="rect">
            <a:avLst/>
          </a:prstGeom>
        </p:spPr>
        <p:txBody>
          <a:bodyPr wrap="none">
            <a:spAutoFit/>
          </a:bodyPr>
          <a:lstStyle/>
          <a:p>
            <a:pPr lvl="0" algn="just" eaLnBrk="0" fontAlgn="base">
              <a:spcBef>
                <a:spcPct val="0"/>
              </a:spcBef>
              <a:spcAft>
                <a:spcPct val="0"/>
              </a:spcAft>
            </a:pPr>
            <a:r>
              <a:rPr lang="fr-FR" dirty="0">
                <a:latin typeface="Raleway"/>
              </a:rPr>
              <a:t>Pistes d’évolution</a:t>
            </a:r>
          </a:p>
        </p:txBody>
      </p:sp>
    </p:spTree>
    <p:extLst>
      <p:ext uri="{BB962C8B-B14F-4D97-AF65-F5344CB8AC3E}">
        <p14:creationId xmlns:p14="http://schemas.microsoft.com/office/powerpoint/2010/main" val="20397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69EE8D0-8B13-4385-A48F-3879F24EF722}"/>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Comment éviter la surchauffe ?</a:t>
            </a:r>
          </a:p>
        </p:txBody>
      </p:sp>
      <p:pic>
        <p:nvPicPr>
          <p:cNvPr id="12" name="Image 11">
            <a:extLst>
              <a:ext uri="{FF2B5EF4-FFF2-40B4-BE49-F238E27FC236}">
                <a16:creationId xmlns:a16="http://schemas.microsoft.com/office/drawing/2014/main" id="{6C694E44-B15E-48CD-BC38-34C382109DFE}"/>
              </a:ext>
            </a:extLst>
          </p:cNvPr>
          <p:cNvPicPr>
            <a:picLocks noChangeAspect="1"/>
          </p:cNvPicPr>
          <p:nvPr/>
        </p:nvPicPr>
        <p:blipFill rotWithShape="1">
          <a:blip r:embed="rId3"/>
          <a:srcRect l="50913" t="4051" r="2753" b="71422"/>
          <a:stretch/>
        </p:blipFill>
        <p:spPr>
          <a:xfrm>
            <a:off x="0" y="2054321"/>
            <a:ext cx="4578311" cy="1775791"/>
          </a:xfrm>
          <a:prstGeom prst="rect">
            <a:avLst/>
          </a:prstGeom>
        </p:spPr>
      </p:pic>
      <p:grpSp>
        <p:nvGrpSpPr>
          <p:cNvPr id="14" name="Groupe 13">
            <a:extLst>
              <a:ext uri="{FF2B5EF4-FFF2-40B4-BE49-F238E27FC236}">
                <a16:creationId xmlns:a16="http://schemas.microsoft.com/office/drawing/2014/main" id="{7AB285EA-2369-459A-A6FA-49AE61F04056}"/>
              </a:ext>
            </a:extLst>
          </p:cNvPr>
          <p:cNvGrpSpPr/>
          <p:nvPr/>
        </p:nvGrpSpPr>
        <p:grpSpPr>
          <a:xfrm>
            <a:off x="8324" y="3834809"/>
            <a:ext cx="4569987" cy="2138292"/>
            <a:chOff x="6679096" y="3105702"/>
            <a:chExt cx="5512904" cy="2579482"/>
          </a:xfrm>
        </p:grpSpPr>
        <p:pic>
          <p:nvPicPr>
            <p:cNvPr id="11" name="Image 10" descr="Une image contenant diagramme&#10;&#10;Description générée automatiquement">
              <a:extLst>
                <a:ext uri="{FF2B5EF4-FFF2-40B4-BE49-F238E27FC236}">
                  <a16:creationId xmlns:a16="http://schemas.microsoft.com/office/drawing/2014/main" id="{A7758B5A-84BF-4EBA-ABF0-27EE92808C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194" b="6624"/>
            <a:stretch/>
          </p:blipFill>
          <p:spPr>
            <a:xfrm>
              <a:off x="6679096" y="3105702"/>
              <a:ext cx="5512904" cy="2579482"/>
            </a:xfrm>
            <a:prstGeom prst="rect">
              <a:avLst/>
            </a:prstGeom>
          </p:spPr>
        </p:pic>
        <p:sp>
          <p:nvSpPr>
            <p:cNvPr id="13" name="Rectangle 12">
              <a:extLst>
                <a:ext uri="{FF2B5EF4-FFF2-40B4-BE49-F238E27FC236}">
                  <a16:creationId xmlns:a16="http://schemas.microsoft.com/office/drawing/2014/main" id="{F0EBA29D-5B7A-4E50-9DD3-E6ED44F10DAE}"/>
                </a:ext>
              </a:extLst>
            </p:cNvPr>
            <p:cNvSpPr/>
            <p:nvPr/>
          </p:nvSpPr>
          <p:spPr>
            <a:xfrm>
              <a:off x="11264348" y="3105702"/>
              <a:ext cx="662609" cy="273977"/>
            </a:xfrm>
            <a:prstGeom prst="rect">
              <a:avLst/>
            </a:prstGeom>
            <a:solidFill>
              <a:srgbClr val="F2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Picture 4">
            <a:extLst>
              <a:ext uri="{FF2B5EF4-FFF2-40B4-BE49-F238E27FC236}">
                <a16:creationId xmlns:a16="http://schemas.microsoft.com/office/drawing/2014/main" id="{AAC706E3-6734-41F1-A4E9-DD74EC28081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388" b="-2235"/>
          <a:stretch/>
        </p:blipFill>
        <p:spPr bwMode="auto">
          <a:xfrm>
            <a:off x="7940947" y="3929405"/>
            <a:ext cx="4251054" cy="21382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1F5B07BD-1DCA-4D22-8269-512EFE62D8C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153"/>
          <a:stretch/>
        </p:blipFill>
        <p:spPr bwMode="auto">
          <a:xfrm>
            <a:off x="7940947" y="1777860"/>
            <a:ext cx="4251053" cy="213829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021B0BA-64CD-4E2D-9CDE-2B904D5E3746}"/>
              </a:ext>
            </a:extLst>
          </p:cNvPr>
          <p:cNvSpPr/>
          <p:nvPr/>
        </p:nvSpPr>
        <p:spPr>
          <a:xfrm>
            <a:off x="570015" y="882677"/>
            <a:ext cx="10058399" cy="954107"/>
          </a:xfrm>
          <a:prstGeom prst="rect">
            <a:avLst/>
          </a:prstGeom>
          <a:ln>
            <a:noFill/>
          </a:ln>
        </p:spPr>
        <p:txBody>
          <a:bodyPr wrap="square">
            <a:spAutoFit/>
          </a:bodyPr>
          <a:lstStyle/>
          <a:p>
            <a:pPr algn="just"/>
            <a:r>
              <a:rPr lang="fr-FR" sz="2000" b="1" dirty="0">
                <a:latin typeface="Raleway"/>
              </a:rPr>
              <a:t>Protections solaires automatisées</a:t>
            </a:r>
          </a:p>
          <a:p>
            <a:pPr marL="285750" indent="-285750" algn="just">
              <a:buFontTx/>
              <a:buChar char="-"/>
            </a:pPr>
            <a:r>
              <a:rPr lang="fr-FR" dirty="0">
                <a:latin typeface="Raleway"/>
              </a:rPr>
              <a:t>Bloque le rayonnement solaire pour éviter la surchauffe du bâtiment</a:t>
            </a:r>
          </a:p>
          <a:p>
            <a:pPr marL="285750" indent="-285750" algn="just">
              <a:buFontTx/>
              <a:buChar char="-"/>
            </a:pPr>
            <a:r>
              <a:rPr lang="fr-FR" dirty="0">
                <a:latin typeface="Raleway"/>
              </a:rPr>
              <a:t>Toujours dans la bonne position, au bon moment, même en cas d’absence</a:t>
            </a:r>
          </a:p>
        </p:txBody>
      </p:sp>
      <p:sp>
        <p:nvSpPr>
          <p:cNvPr id="18" name="Rectangle 17">
            <a:extLst>
              <a:ext uri="{FF2B5EF4-FFF2-40B4-BE49-F238E27FC236}">
                <a16:creationId xmlns:a16="http://schemas.microsoft.com/office/drawing/2014/main" id="{D67CE83B-41CD-4BF9-817A-6880AE662B58}"/>
              </a:ext>
            </a:extLst>
          </p:cNvPr>
          <p:cNvSpPr/>
          <p:nvPr/>
        </p:nvSpPr>
        <p:spPr>
          <a:xfrm>
            <a:off x="4642994" y="2147262"/>
            <a:ext cx="3233269" cy="3693319"/>
          </a:xfrm>
          <a:prstGeom prst="rect">
            <a:avLst/>
          </a:prstGeom>
          <a:noFill/>
          <a:ln>
            <a:solidFill>
              <a:srgbClr val="CBE4F1"/>
            </a:solidFill>
          </a:ln>
        </p:spPr>
        <p:txBody>
          <a:bodyPr wrap="square">
            <a:spAutoFit/>
          </a:bodyPr>
          <a:lstStyle/>
          <a:p>
            <a:pPr algn="ctr"/>
            <a:r>
              <a:rPr lang="fr-FR" b="1" dirty="0">
                <a:solidFill>
                  <a:schemeClr val="tx1"/>
                </a:solidFill>
                <a:latin typeface="Raleway"/>
              </a:rPr>
              <a:t>Automatisation</a:t>
            </a:r>
          </a:p>
          <a:p>
            <a:pPr marL="285750" indent="-285750">
              <a:buFontTx/>
              <a:buChar char="►"/>
            </a:pPr>
            <a:endParaRPr lang="fr-FR" dirty="0">
              <a:solidFill>
                <a:schemeClr val="tx1"/>
              </a:solidFill>
              <a:latin typeface="Raleway"/>
            </a:endParaRPr>
          </a:p>
          <a:p>
            <a:pPr marL="285750" indent="-285750">
              <a:buFontTx/>
              <a:buChar char="►"/>
            </a:pPr>
            <a:r>
              <a:rPr lang="fr-FR" dirty="0">
                <a:solidFill>
                  <a:schemeClr val="tx1"/>
                </a:solidFill>
                <a:latin typeface="Raleway"/>
              </a:rPr>
              <a:t>Efficacité : entre </a:t>
            </a:r>
            <a:r>
              <a:rPr lang="fr-FR" b="1" dirty="0">
                <a:solidFill>
                  <a:schemeClr val="tx1"/>
                </a:solidFill>
                <a:latin typeface="Raleway"/>
              </a:rPr>
              <a:t>4°C et 7°C de moins </a:t>
            </a:r>
            <a:r>
              <a:rPr lang="fr-FR" dirty="0">
                <a:solidFill>
                  <a:schemeClr val="tx1"/>
                </a:solidFill>
                <a:latin typeface="Raleway"/>
              </a:rPr>
              <a:t>(par rapport à des solutions manuelles)</a:t>
            </a:r>
          </a:p>
          <a:p>
            <a:pPr marL="285750" indent="-285750">
              <a:buFontTx/>
              <a:buChar char="►"/>
            </a:pPr>
            <a:endParaRPr lang="fr-FR" dirty="0">
              <a:solidFill>
                <a:schemeClr val="tx1"/>
              </a:solidFill>
              <a:latin typeface="Raleway"/>
            </a:endParaRPr>
          </a:p>
          <a:p>
            <a:pPr marL="285750" indent="-285750">
              <a:buFontTx/>
              <a:buChar char="►"/>
            </a:pPr>
            <a:r>
              <a:rPr lang="fr-FR" dirty="0">
                <a:solidFill>
                  <a:schemeClr val="tx1"/>
                </a:solidFill>
                <a:latin typeface="Raleway"/>
              </a:rPr>
              <a:t>Protection permanente : </a:t>
            </a:r>
            <a:r>
              <a:rPr lang="fr-FR" dirty="0">
                <a:solidFill>
                  <a:schemeClr val="tx1"/>
                </a:solidFill>
                <a:latin typeface="Raleway"/>
                <a:sym typeface="Wingdings" panose="05000000000000000000" pitchFamily="2" charset="2"/>
              </a:rPr>
              <a:t>29 fois plus de mouvements (montée/descente) </a:t>
            </a:r>
            <a:r>
              <a:rPr lang="fr-FR" dirty="0">
                <a:solidFill>
                  <a:schemeClr val="tx1"/>
                </a:solidFill>
                <a:latin typeface="Raleway"/>
              </a:rPr>
              <a:t>vs. manuel/motorisé</a:t>
            </a:r>
          </a:p>
          <a:p>
            <a:pPr marL="285750" indent="-285750">
              <a:buFontTx/>
              <a:buChar char="►"/>
            </a:pPr>
            <a:endParaRPr lang="fr-FR" dirty="0">
              <a:solidFill>
                <a:schemeClr val="tx1"/>
              </a:solidFill>
              <a:latin typeface="Raleway"/>
            </a:endParaRPr>
          </a:p>
          <a:p>
            <a:pPr marL="285750" indent="-285750">
              <a:buFontTx/>
              <a:buChar char="►"/>
            </a:pPr>
            <a:r>
              <a:rPr lang="fr-FR" dirty="0">
                <a:solidFill>
                  <a:schemeClr val="tx1"/>
                </a:solidFill>
                <a:latin typeface="Raleway"/>
                <a:sym typeface="Wingdings" panose="05000000000000000000" pitchFamily="2" charset="2"/>
              </a:rPr>
              <a:t>Confort pour l’utilisateur</a:t>
            </a:r>
            <a:endParaRPr lang="fr-FR" dirty="0">
              <a:solidFill>
                <a:schemeClr val="tx1"/>
              </a:solidFill>
              <a:latin typeface="Raleway"/>
            </a:endParaRPr>
          </a:p>
        </p:txBody>
      </p:sp>
    </p:spTree>
    <p:extLst>
      <p:ext uri="{BB962C8B-B14F-4D97-AF65-F5344CB8AC3E}">
        <p14:creationId xmlns:p14="http://schemas.microsoft.com/office/powerpoint/2010/main" val="931153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AD54F7-7A9B-4A68-9DE0-047838E092A9}"/>
              </a:ext>
            </a:extLst>
          </p:cNvPr>
          <p:cNvSpPr/>
          <p:nvPr/>
        </p:nvSpPr>
        <p:spPr>
          <a:xfrm>
            <a:off x="570016" y="1137187"/>
            <a:ext cx="7279574" cy="1107996"/>
          </a:xfrm>
          <a:prstGeom prst="rect">
            <a:avLst/>
          </a:prstGeom>
          <a:ln>
            <a:solidFill>
              <a:srgbClr val="CBE4F1"/>
            </a:solidFill>
          </a:ln>
        </p:spPr>
        <p:txBody>
          <a:bodyPr wrap="square">
            <a:spAutoFit/>
          </a:bodyPr>
          <a:lstStyle/>
          <a:p>
            <a:pPr algn="just"/>
            <a:r>
              <a:rPr lang="fr-FR" b="1" dirty="0">
                <a:latin typeface="Raleway"/>
              </a:rPr>
              <a:t>Brasseurs d’air pilotés</a:t>
            </a:r>
          </a:p>
          <a:p>
            <a:pPr marL="285750" indent="-285750" algn="just">
              <a:buFontTx/>
              <a:buChar char="-"/>
            </a:pPr>
            <a:r>
              <a:rPr lang="fr-FR" sz="1600" dirty="0">
                <a:latin typeface="Raleway"/>
              </a:rPr>
              <a:t>Réduit la température ressentie jusqu’à -3°C en augmentant la vitesse de circulation de l’air.</a:t>
            </a:r>
          </a:p>
          <a:p>
            <a:pPr marL="285750" indent="-285750" algn="just">
              <a:buFontTx/>
              <a:buChar char="-"/>
            </a:pPr>
            <a:r>
              <a:rPr lang="fr-FR" sz="1600" dirty="0">
                <a:latin typeface="Raleway"/>
              </a:rPr>
              <a:t>Nécessite un nombre de brasseurs important (1 équipement pour 15m2).</a:t>
            </a:r>
          </a:p>
        </p:txBody>
      </p:sp>
      <p:pic>
        <p:nvPicPr>
          <p:cNvPr id="7" name="Picture 6" descr="WINDCALM DC - Ventilateur de Plafond 40W Silencieux Ø132 cm, imagen de galería 1">
            <a:extLst>
              <a:ext uri="{FF2B5EF4-FFF2-40B4-BE49-F238E27FC236}">
                <a16:creationId xmlns:a16="http://schemas.microsoft.com/office/drawing/2014/main" id="{8565B3CF-8C03-4D50-BC26-5711781B47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063"/>
          <a:stretch/>
        </p:blipFill>
        <p:spPr bwMode="auto">
          <a:xfrm>
            <a:off x="7849590" y="1010789"/>
            <a:ext cx="3028207" cy="13607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57E042E-5EE2-4379-9FBD-0EAA21B9E224}"/>
              </a:ext>
            </a:extLst>
          </p:cNvPr>
          <p:cNvSpPr/>
          <p:nvPr/>
        </p:nvSpPr>
        <p:spPr>
          <a:xfrm>
            <a:off x="4766601" y="2582762"/>
            <a:ext cx="5814313" cy="1538883"/>
          </a:xfrm>
          <a:prstGeom prst="rect">
            <a:avLst/>
          </a:prstGeom>
          <a:ln>
            <a:solidFill>
              <a:srgbClr val="CBE4F1"/>
            </a:solidFill>
          </a:ln>
        </p:spPr>
        <p:txBody>
          <a:bodyPr wrap="square">
            <a:spAutoFit/>
          </a:bodyPr>
          <a:lstStyle/>
          <a:p>
            <a:pPr algn="just"/>
            <a:r>
              <a:rPr lang="fr-FR" b="1" dirty="0">
                <a:latin typeface="Raleway"/>
              </a:rPr>
              <a:t>Ventilation naturelle (automatisée)</a:t>
            </a:r>
          </a:p>
          <a:p>
            <a:pPr marL="285750" indent="-285750" algn="just">
              <a:buFontTx/>
              <a:buChar char="-"/>
            </a:pPr>
            <a:r>
              <a:rPr lang="fr-FR" sz="1600" dirty="0">
                <a:latin typeface="Raleway"/>
              </a:rPr>
              <a:t>Jusqu’à -5°C avec une ouverture automatisée des fenêtres aux heures les plus fraîches*.</a:t>
            </a:r>
          </a:p>
          <a:p>
            <a:pPr marL="285750" indent="-285750" algn="just">
              <a:buFontTx/>
              <a:buChar char="-"/>
            </a:pPr>
            <a:endParaRPr lang="fr-FR" sz="1100" i="1" dirty="0">
              <a:latin typeface="Raleway"/>
            </a:endParaRPr>
          </a:p>
          <a:p>
            <a:endParaRPr lang="fr-FR" sz="1100" i="1" dirty="0">
              <a:latin typeface="Raleway"/>
            </a:endParaRPr>
          </a:p>
          <a:p>
            <a:r>
              <a:rPr lang="fr-FR" sz="1100" i="1" dirty="0">
                <a:latin typeface="Raleway"/>
              </a:rPr>
              <a:t>* Travaux </a:t>
            </a:r>
            <a:r>
              <a:rPr lang="fr-FR" sz="1100" i="1" u="sng" dirty="0">
                <a:latin typeface="Raleway"/>
                <a:hlinkClick r:id="rId3"/>
              </a:rPr>
              <a:t>menés</a:t>
            </a:r>
            <a:r>
              <a:rPr lang="fr-FR" sz="1100" i="1" dirty="0">
                <a:latin typeface="Raleway"/>
              </a:rPr>
              <a:t> par l’école des Mines ParisTech et Velux, "</a:t>
            </a:r>
            <a:r>
              <a:rPr lang="en-US" sz="1100" i="1" dirty="0">
                <a:latin typeface="Raleway"/>
              </a:rPr>
              <a:t>Evaluation of ventilative cooling in a single-family house - Characterization and modelling of natural ventilation”</a:t>
            </a:r>
          </a:p>
        </p:txBody>
      </p:sp>
      <p:grpSp>
        <p:nvGrpSpPr>
          <p:cNvPr id="12" name="Groupe 11">
            <a:extLst>
              <a:ext uri="{FF2B5EF4-FFF2-40B4-BE49-F238E27FC236}">
                <a16:creationId xmlns:a16="http://schemas.microsoft.com/office/drawing/2014/main" id="{CDF7FE66-E6BF-4A3B-9D64-9EC4697985AF}"/>
              </a:ext>
            </a:extLst>
          </p:cNvPr>
          <p:cNvGrpSpPr/>
          <p:nvPr/>
        </p:nvGrpSpPr>
        <p:grpSpPr>
          <a:xfrm>
            <a:off x="550284" y="2682353"/>
            <a:ext cx="4216318" cy="1670054"/>
            <a:chOff x="94425" y="3338323"/>
            <a:chExt cx="4726956" cy="1872314"/>
          </a:xfrm>
        </p:grpSpPr>
        <p:pic>
          <p:nvPicPr>
            <p:cNvPr id="10" name="Picture 12" descr="La chaleur dans les combles – Voici ce que vous pouvez faire! | Magazine  VELUX">
              <a:extLst>
                <a:ext uri="{FF2B5EF4-FFF2-40B4-BE49-F238E27FC236}">
                  <a16:creationId xmlns:a16="http://schemas.microsoft.com/office/drawing/2014/main" id="{9D19E932-B467-434E-A14D-3EF34541CA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779"/>
            <a:stretch/>
          </p:blipFill>
          <p:spPr bwMode="auto">
            <a:xfrm>
              <a:off x="1812392" y="3338323"/>
              <a:ext cx="3008989" cy="18723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 picture containing indoor, living, window, sofa&#10;&#10;Description automatically generated">
              <a:extLst>
                <a:ext uri="{FF2B5EF4-FFF2-40B4-BE49-F238E27FC236}">
                  <a16:creationId xmlns:a16="http://schemas.microsoft.com/office/drawing/2014/main" id="{4291E26B-32B5-4BEC-8321-DA0CC8B99FAB}"/>
                </a:ext>
              </a:extLst>
            </p:cNvPr>
            <p:cNvPicPr>
              <a:picLocks noChangeAspect="1"/>
            </p:cNvPicPr>
            <p:nvPr/>
          </p:nvPicPr>
          <p:blipFill>
            <a:blip r:embed="rId5"/>
            <a:stretch>
              <a:fillRect/>
            </a:stretch>
          </p:blipFill>
          <p:spPr>
            <a:xfrm>
              <a:off x="94425" y="3338323"/>
              <a:ext cx="1944749" cy="1870871"/>
            </a:xfrm>
            <a:prstGeom prst="rect">
              <a:avLst/>
            </a:prstGeom>
          </p:spPr>
        </p:pic>
      </p:grpSp>
      <p:sp>
        <p:nvSpPr>
          <p:cNvPr id="13" name="Rectangle 12">
            <a:extLst>
              <a:ext uri="{FF2B5EF4-FFF2-40B4-BE49-F238E27FC236}">
                <a16:creationId xmlns:a16="http://schemas.microsoft.com/office/drawing/2014/main" id="{38626C33-4AE6-4B35-8E67-3D6DD948D106}"/>
              </a:ext>
            </a:extLst>
          </p:cNvPr>
          <p:cNvSpPr/>
          <p:nvPr/>
        </p:nvSpPr>
        <p:spPr>
          <a:xfrm>
            <a:off x="550284" y="4738309"/>
            <a:ext cx="7820807" cy="861774"/>
          </a:xfrm>
          <a:prstGeom prst="rect">
            <a:avLst/>
          </a:prstGeom>
          <a:ln>
            <a:solidFill>
              <a:srgbClr val="CBE4F1"/>
            </a:solidFill>
          </a:ln>
        </p:spPr>
        <p:txBody>
          <a:bodyPr wrap="square">
            <a:spAutoFit/>
          </a:bodyPr>
          <a:lstStyle/>
          <a:p>
            <a:pPr algn="just"/>
            <a:r>
              <a:rPr lang="fr-FR" b="1" dirty="0">
                <a:latin typeface="Raleway"/>
              </a:rPr>
              <a:t>En complément : le pilotage des pompes à chaleur</a:t>
            </a:r>
          </a:p>
          <a:p>
            <a:pPr marL="285750" indent="-285750" algn="just">
              <a:buFontTx/>
              <a:buChar char="-"/>
            </a:pPr>
            <a:r>
              <a:rPr lang="fr-FR" sz="1600" dirty="0">
                <a:latin typeface="Raleway"/>
              </a:rPr>
              <a:t>Une consommation d’énergie raisonnée grâce aux synergies avec les autres </a:t>
            </a:r>
            <a:r>
              <a:rPr lang="fr-FR" sz="1600">
                <a:latin typeface="Raleway"/>
              </a:rPr>
              <a:t>solutions.</a:t>
            </a:r>
            <a:endParaRPr lang="fr-FR" sz="1600" dirty="0">
              <a:latin typeface="Raleway"/>
            </a:endParaRPr>
          </a:p>
        </p:txBody>
      </p:sp>
      <p:sp>
        <p:nvSpPr>
          <p:cNvPr id="14" name="ZoneTexte 13">
            <a:extLst>
              <a:ext uri="{FF2B5EF4-FFF2-40B4-BE49-F238E27FC236}">
                <a16:creationId xmlns:a16="http://schemas.microsoft.com/office/drawing/2014/main" id="{39F45077-CBCF-4DF9-86D0-B22D29358566}"/>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Comment rafraîchir de manière sobre ?</a:t>
            </a:r>
          </a:p>
        </p:txBody>
      </p:sp>
      <p:pic>
        <p:nvPicPr>
          <p:cNvPr id="16" name="Image 15">
            <a:extLst>
              <a:ext uri="{FF2B5EF4-FFF2-40B4-BE49-F238E27FC236}">
                <a16:creationId xmlns:a16="http://schemas.microsoft.com/office/drawing/2014/main" id="{18F74E1D-6BBA-42B2-9D73-608847F72415}"/>
              </a:ext>
            </a:extLst>
          </p:cNvPr>
          <p:cNvPicPr>
            <a:picLocks noChangeAspect="1"/>
          </p:cNvPicPr>
          <p:nvPr/>
        </p:nvPicPr>
        <p:blipFill rotWithShape="1">
          <a:blip r:embed="rId6"/>
          <a:srcRect b="7317"/>
          <a:stretch/>
        </p:blipFill>
        <p:spPr>
          <a:xfrm>
            <a:off x="8372104" y="4281977"/>
            <a:ext cx="2571750" cy="1774439"/>
          </a:xfrm>
          <a:prstGeom prst="rect">
            <a:avLst/>
          </a:prstGeom>
        </p:spPr>
      </p:pic>
      <p:pic>
        <p:nvPicPr>
          <p:cNvPr id="15" name="Image 14">
            <a:extLst>
              <a:ext uri="{FF2B5EF4-FFF2-40B4-BE49-F238E27FC236}">
                <a16:creationId xmlns:a16="http://schemas.microsoft.com/office/drawing/2014/main" id="{D3768358-B626-4782-A993-FD9D3787FFBB}"/>
              </a:ext>
            </a:extLst>
          </p:cNvPr>
          <p:cNvPicPr>
            <a:picLocks noChangeAspect="1"/>
          </p:cNvPicPr>
          <p:nvPr/>
        </p:nvPicPr>
        <p:blipFill>
          <a:blip r:embed="rId7"/>
          <a:stretch>
            <a:fillRect/>
          </a:stretch>
        </p:blipFill>
        <p:spPr>
          <a:xfrm rot="20239881">
            <a:off x="10937725" y="3992911"/>
            <a:ext cx="995252" cy="2051127"/>
          </a:xfrm>
          <a:prstGeom prst="rect">
            <a:avLst/>
          </a:prstGeom>
        </p:spPr>
      </p:pic>
    </p:spTree>
    <p:extLst>
      <p:ext uri="{BB962C8B-B14F-4D97-AF65-F5344CB8AC3E}">
        <p14:creationId xmlns:p14="http://schemas.microsoft.com/office/powerpoint/2010/main" val="287147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87B4BA5-DDC2-4A2B-8A3A-DD5F8B2EDD49}"/>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Des solutions simples et un gain carbone</a:t>
            </a:r>
          </a:p>
        </p:txBody>
      </p:sp>
      <p:grpSp>
        <p:nvGrpSpPr>
          <p:cNvPr id="2" name="Groupe 1">
            <a:extLst>
              <a:ext uri="{FF2B5EF4-FFF2-40B4-BE49-F238E27FC236}">
                <a16:creationId xmlns:a16="http://schemas.microsoft.com/office/drawing/2014/main" id="{3AD177B7-C3D3-4DEE-AAB0-4A8A65BA5F66}"/>
              </a:ext>
            </a:extLst>
          </p:cNvPr>
          <p:cNvGrpSpPr/>
          <p:nvPr/>
        </p:nvGrpSpPr>
        <p:grpSpPr>
          <a:xfrm>
            <a:off x="5458048" y="1934135"/>
            <a:ext cx="6406586" cy="3503221"/>
            <a:chOff x="3134433" y="865164"/>
            <a:chExt cx="8860245" cy="5127671"/>
          </a:xfrm>
        </p:grpSpPr>
        <p:sp>
          <p:nvSpPr>
            <p:cNvPr id="5" name="Rectangle : coins arrondis 4">
              <a:extLst>
                <a:ext uri="{FF2B5EF4-FFF2-40B4-BE49-F238E27FC236}">
                  <a16:creationId xmlns:a16="http://schemas.microsoft.com/office/drawing/2014/main" id="{4DBA8D99-F0D4-4192-A374-145DAA5B43D1}"/>
                </a:ext>
              </a:extLst>
            </p:cNvPr>
            <p:cNvSpPr/>
            <p:nvPr/>
          </p:nvSpPr>
          <p:spPr>
            <a:xfrm>
              <a:off x="3134433" y="865164"/>
              <a:ext cx="8860245" cy="5127671"/>
            </a:xfrm>
            <a:prstGeom prst="roundRect">
              <a:avLst/>
            </a:prstGeom>
            <a:noFill/>
            <a:ln w="76200">
              <a:solidFill>
                <a:srgbClr val="339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aleway"/>
              </a:endParaRPr>
            </a:p>
          </p:txBody>
        </p:sp>
        <p:pic>
          <p:nvPicPr>
            <p:cNvPr id="6" name="Picture 5" descr="Shape&#10;&#10;Description automatically generated">
              <a:extLst>
                <a:ext uri="{FF2B5EF4-FFF2-40B4-BE49-F238E27FC236}">
                  <a16:creationId xmlns:a16="http://schemas.microsoft.com/office/drawing/2014/main" id="{80D6D862-54B1-4CD9-8524-C69329AB11B4}"/>
                </a:ext>
              </a:extLst>
            </p:cNvPr>
            <p:cNvPicPr>
              <a:picLocks noChangeAspect="1"/>
            </p:cNvPicPr>
            <p:nvPr/>
          </p:nvPicPr>
          <p:blipFill rotWithShape="1">
            <a:blip r:embed="rId3"/>
            <a:srcRect l="62130" r="-592" b="-490"/>
            <a:stretch/>
          </p:blipFill>
          <p:spPr>
            <a:xfrm>
              <a:off x="7960632" y="1322315"/>
              <a:ext cx="1055008" cy="3323507"/>
            </a:xfrm>
            <a:prstGeom prst="rect">
              <a:avLst/>
            </a:prstGeom>
          </p:spPr>
        </p:pic>
        <p:pic>
          <p:nvPicPr>
            <p:cNvPr id="7" name="Picture 6" descr="Shape&#10;&#10;Description automatically generated">
              <a:extLst>
                <a:ext uri="{FF2B5EF4-FFF2-40B4-BE49-F238E27FC236}">
                  <a16:creationId xmlns:a16="http://schemas.microsoft.com/office/drawing/2014/main" id="{B6A8DF9D-D08A-4FFF-A73D-DD35715D5B13}"/>
                </a:ext>
              </a:extLst>
            </p:cNvPr>
            <p:cNvPicPr>
              <a:picLocks noChangeAspect="1"/>
            </p:cNvPicPr>
            <p:nvPr/>
          </p:nvPicPr>
          <p:blipFill rotWithShape="1">
            <a:blip r:embed="rId4"/>
            <a:srcRect r="37638" b="-981"/>
            <a:stretch/>
          </p:blipFill>
          <p:spPr>
            <a:xfrm>
              <a:off x="6246415" y="1322314"/>
              <a:ext cx="1710593" cy="3330357"/>
            </a:xfrm>
            <a:prstGeom prst="rect">
              <a:avLst/>
            </a:prstGeom>
          </p:spPr>
        </p:pic>
        <p:cxnSp>
          <p:nvCxnSpPr>
            <p:cNvPr id="8" name="Straight Arrow Connector 10">
              <a:extLst>
                <a:ext uri="{FF2B5EF4-FFF2-40B4-BE49-F238E27FC236}">
                  <a16:creationId xmlns:a16="http://schemas.microsoft.com/office/drawing/2014/main" id="{F2B2A26B-ED71-4B31-914A-9CC73E8209E3}"/>
                </a:ext>
              </a:extLst>
            </p:cNvPr>
            <p:cNvCxnSpPr/>
            <p:nvPr/>
          </p:nvCxnSpPr>
          <p:spPr>
            <a:xfrm>
              <a:off x="7958025" y="1329798"/>
              <a:ext cx="25553" cy="3919455"/>
            </a:xfrm>
            <a:prstGeom prst="straightConnector1">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17">
              <a:extLst>
                <a:ext uri="{FF2B5EF4-FFF2-40B4-BE49-F238E27FC236}">
                  <a16:creationId xmlns:a16="http://schemas.microsoft.com/office/drawing/2014/main" id="{E39FE51E-FC41-4618-A8EB-42D6127A835E}"/>
                </a:ext>
              </a:extLst>
            </p:cNvPr>
            <p:cNvGrpSpPr/>
            <p:nvPr/>
          </p:nvGrpSpPr>
          <p:grpSpPr>
            <a:xfrm>
              <a:off x="4725045" y="1330639"/>
              <a:ext cx="2212678" cy="647065"/>
              <a:chOff x="8330734" y="1806511"/>
              <a:chExt cx="3456257" cy="647065"/>
            </a:xfrm>
          </p:grpSpPr>
          <p:sp>
            <p:nvSpPr>
              <p:cNvPr id="10" name="object 8">
                <a:extLst>
                  <a:ext uri="{FF2B5EF4-FFF2-40B4-BE49-F238E27FC236}">
                    <a16:creationId xmlns:a16="http://schemas.microsoft.com/office/drawing/2014/main" id="{A464310B-BAF6-4D25-AAC1-1AD88400C0F1}"/>
                  </a:ext>
                </a:extLst>
              </p:cNvPr>
              <p:cNvSpPr/>
              <p:nvPr/>
            </p:nvSpPr>
            <p:spPr>
              <a:xfrm>
                <a:off x="8372596" y="1806511"/>
                <a:ext cx="3414395" cy="647065"/>
              </a:xfrm>
              <a:custGeom>
                <a:avLst/>
                <a:gdLst/>
                <a:ahLst/>
                <a:cxnLst/>
                <a:rect l="l" t="t" r="r" b="b"/>
                <a:pathLst>
                  <a:path w="3414395" h="647064">
                    <a:moveTo>
                      <a:pt x="3414231" y="646470"/>
                    </a:moveTo>
                    <a:lnTo>
                      <a:pt x="3376582" y="615038"/>
                    </a:lnTo>
                    <a:lnTo>
                      <a:pt x="3338369" y="584281"/>
                    </a:lnTo>
                    <a:lnTo>
                      <a:pt x="3299602" y="554207"/>
                    </a:lnTo>
                    <a:lnTo>
                      <a:pt x="3260290" y="524826"/>
                    </a:lnTo>
                    <a:lnTo>
                      <a:pt x="3220443" y="496145"/>
                    </a:lnTo>
                    <a:lnTo>
                      <a:pt x="3180069" y="468174"/>
                    </a:lnTo>
                    <a:lnTo>
                      <a:pt x="3139177" y="440921"/>
                    </a:lnTo>
                    <a:lnTo>
                      <a:pt x="3097778" y="414395"/>
                    </a:lnTo>
                    <a:lnTo>
                      <a:pt x="3055881" y="388604"/>
                    </a:lnTo>
                    <a:lnTo>
                      <a:pt x="3013495" y="363559"/>
                    </a:lnTo>
                    <a:lnTo>
                      <a:pt x="2970629" y="339266"/>
                    </a:lnTo>
                    <a:lnTo>
                      <a:pt x="2927292" y="315735"/>
                    </a:lnTo>
                    <a:lnTo>
                      <a:pt x="2883494" y="292976"/>
                    </a:lnTo>
                    <a:lnTo>
                      <a:pt x="2839245" y="270995"/>
                    </a:lnTo>
                    <a:lnTo>
                      <a:pt x="2794554" y="249803"/>
                    </a:lnTo>
                    <a:lnTo>
                      <a:pt x="2749429" y="229407"/>
                    </a:lnTo>
                    <a:lnTo>
                      <a:pt x="2703881" y="209817"/>
                    </a:lnTo>
                    <a:lnTo>
                      <a:pt x="2657918" y="191042"/>
                    </a:lnTo>
                    <a:lnTo>
                      <a:pt x="2611550" y="173090"/>
                    </a:lnTo>
                    <a:lnTo>
                      <a:pt x="2564787" y="155969"/>
                    </a:lnTo>
                    <a:lnTo>
                      <a:pt x="2517637" y="139689"/>
                    </a:lnTo>
                    <a:lnTo>
                      <a:pt x="2470110" y="124258"/>
                    </a:lnTo>
                    <a:lnTo>
                      <a:pt x="2422215" y="109686"/>
                    </a:lnTo>
                    <a:lnTo>
                      <a:pt x="2373963" y="95980"/>
                    </a:lnTo>
                    <a:lnTo>
                      <a:pt x="2325361" y="83149"/>
                    </a:lnTo>
                    <a:lnTo>
                      <a:pt x="2276419" y="71203"/>
                    </a:lnTo>
                    <a:lnTo>
                      <a:pt x="2227147" y="60150"/>
                    </a:lnTo>
                    <a:lnTo>
                      <a:pt x="2177554" y="49999"/>
                    </a:lnTo>
                    <a:lnTo>
                      <a:pt x="2127650" y="40758"/>
                    </a:lnTo>
                    <a:lnTo>
                      <a:pt x="2077443" y="32436"/>
                    </a:lnTo>
                    <a:lnTo>
                      <a:pt x="2026943" y="25042"/>
                    </a:lnTo>
                    <a:lnTo>
                      <a:pt x="1976160" y="18585"/>
                    </a:lnTo>
                    <a:lnTo>
                      <a:pt x="1925102" y="13073"/>
                    </a:lnTo>
                    <a:lnTo>
                      <a:pt x="1873779" y="8515"/>
                    </a:lnTo>
                    <a:lnTo>
                      <a:pt x="1822200" y="4920"/>
                    </a:lnTo>
                    <a:lnTo>
                      <a:pt x="1770376" y="2297"/>
                    </a:lnTo>
                    <a:lnTo>
                      <a:pt x="1718314" y="653"/>
                    </a:lnTo>
                    <a:lnTo>
                      <a:pt x="1666024" y="0"/>
                    </a:lnTo>
                    <a:lnTo>
                      <a:pt x="1613517" y="343"/>
                    </a:lnTo>
                    <a:lnTo>
                      <a:pt x="1560800" y="1694"/>
                    </a:lnTo>
                    <a:lnTo>
                      <a:pt x="1508013" y="4003"/>
                    </a:lnTo>
                    <a:lnTo>
                      <a:pt x="1455636" y="7206"/>
                    </a:lnTo>
                    <a:lnTo>
                      <a:pt x="1403669" y="11300"/>
                    </a:lnTo>
                    <a:lnTo>
                      <a:pt x="1352112" y="16281"/>
                    </a:lnTo>
                    <a:lnTo>
                      <a:pt x="1300967" y="22147"/>
                    </a:lnTo>
                    <a:lnTo>
                      <a:pt x="1250234" y="28894"/>
                    </a:lnTo>
                    <a:lnTo>
                      <a:pt x="1199915" y="36519"/>
                    </a:lnTo>
                    <a:lnTo>
                      <a:pt x="1150009" y="45020"/>
                    </a:lnTo>
                    <a:lnTo>
                      <a:pt x="1100517" y="54393"/>
                    </a:lnTo>
                    <a:lnTo>
                      <a:pt x="1051441" y="64634"/>
                    </a:lnTo>
                    <a:lnTo>
                      <a:pt x="1002780" y="75742"/>
                    </a:lnTo>
                    <a:lnTo>
                      <a:pt x="954536" y="87713"/>
                    </a:lnTo>
                    <a:lnTo>
                      <a:pt x="906709" y="100543"/>
                    </a:lnTo>
                    <a:lnTo>
                      <a:pt x="859300" y="114230"/>
                    </a:lnTo>
                    <a:lnTo>
                      <a:pt x="812310" y="128771"/>
                    </a:lnTo>
                    <a:lnTo>
                      <a:pt x="765739" y="144163"/>
                    </a:lnTo>
                    <a:lnTo>
                      <a:pt x="719589" y="160402"/>
                    </a:lnTo>
                    <a:lnTo>
                      <a:pt x="673859" y="177486"/>
                    </a:lnTo>
                    <a:lnTo>
                      <a:pt x="628551" y="195411"/>
                    </a:lnTo>
                    <a:lnTo>
                      <a:pt x="583665" y="214174"/>
                    </a:lnTo>
                    <a:lnTo>
                      <a:pt x="539202" y="233773"/>
                    </a:lnTo>
                    <a:lnTo>
                      <a:pt x="495163" y="254203"/>
                    </a:lnTo>
                    <a:lnTo>
                      <a:pt x="451548" y="275463"/>
                    </a:lnTo>
                    <a:lnTo>
                      <a:pt x="408358" y="297549"/>
                    </a:lnTo>
                    <a:lnTo>
                      <a:pt x="365594" y="320458"/>
                    </a:lnTo>
                    <a:lnTo>
                      <a:pt x="323257" y="344187"/>
                    </a:lnTo>
                    <a:lnTo>
                      <a:pt x="281347" y="368732"/>
                    </a:lnTo>
                    <a:lnTo>
                      <a:pt x="239865" y="394091"/>
                    </a:lnTo>
                    <a:lnTo>
                      <a:pt x="198811" y="420261"/>
                    </a:lnTo>
                    <a:lnTo>
                      <a:pt x="158187" y="447239"/>
                    </a:lnTo>
                    <a:lnTo>
                      <a:pt x="117993" y="475021"/>
                    </a:lnTo>
                    <a:lnTo>
                      <a:pt x="78230" y="503604"/>
                    </a:lnTo>
                    <a:lnTo>
                      <a:pt x="38899" y="532986"/>
                    </a:lnTo>
                    <a:lnTo>
                      <a:pt x="0" y="563163"/>
                    </a:lnTo>
                  </a:path>
                </a:pathLst>
              </a:custGeom>
              <a:ln w="10470">
                <a:solidFill>
                  <a:srgbClr val="000000"/>
                </a:solidFill>
              </a:ln>
            </p:spPr>
            <p:txBody>
              <a:bodyPr wrap="square" lIns="0" tIns="0" rIns="0" bIns="0" rtlCol="0"/>
              <a:lstStyle/>
              <a:p>
                <a:endParaRPr>
                  <a:latin typeface="Raleway"/>
                </a:endParaRPr>
              </a:p>
            </p:txBody>
          </p:sp>
          <p:pic>
            <p:nvPicPr>
              <p:cNvPr id="11" name="object 9">
                <a:extLst>
                  <a:ext uri="{FF2B5EF4-FFF2-40B4-BE49-F238E27FC236}">
                    <a16:creationId xmlns:a16="http://schemas.microsoft.com/office/drawing/2014/main" id="{992400B5-6BB5-4771-B8B8-9E01B926301C}"/>
                  </a:ext>
                </a:extLst>
              </p:cNvPr>
              <p:cNvPicPr/>
              <p:nvPr/>
            </p:nvPicPr>
            <p:blipFill>
              <a:blip r:embed="rId5" cstate="print"/>
              <a:stretch>
                <a:fillRect/>
              </a:stretch>
            </p:blipFill>
            <p:spPr>
              <a:xfrm>
                <a:off x="8330734" y="2327817"/>
                <a:ext cx="83714" cy="83714"/>
              </a:xfrm>
              <a:prstGeom prst="rect">
                <a:avLst/>
              </a:prstGeom>
            </p:spPr>
          </p:pic>
        </p:grpSp>
        <p:grpSp>
          <p:nvGrpSpPr>
            <p:cNvPr id="12" name="Group 18">
              <a:extLst>
                <a:ext uri="{FF2B5EF4-FFF2-40B4-BE49-F238E27FC236}">
                  <a16:creationId xmlns:a16="http://schemas.microsoft.com/office/drawing/2014/main" id="{CAEC0B3D-DEE1-4854-8561-7E11D739DC27}"/>
                </a:ext>
              </a:extLst>
            </p:cNvPr>
            <p:cNvGrpSpPr/>
            <p:nvPr/>
          </p:nvGrpSpPr>
          <p:grpSpPr>
            <a:xfrm flipH="1">
              <a:off x="8207538" y="1294810"/>
              <a:ext cx="2387295" cy="647065"/>
              <a:chOff x="8330734" y="1806511"/>
              <a:chExt cx="3456257" cy="647065"/>
            </a:xfrm>
          </p:grpSpPr>
          <p:sp>
            <p:nvSpPr>
              <p:cNvPr id="13" name="object 8">
                <a:extLst>
                  <a:ext uri="{FF2B5EF4-FFF2-40B4-BE49-F238E27FC236}">
                    <a16:creationId xmlns:a16="http://schemas.microsoft.com/office/drawing/2014/main" id="{E2A2F24E-7472-4B94-A26D-49E04AAB1BB0}"/>
                  </a:ext>
                </a:extLst>
              </p:cNvPr>
              <p:cNvSpPr/>
              <p:nvPr/>
            </p:nvSpPr>
            <p:spPr>
              <a:xfrm>
                <a:off x="8372596" y="1806511"/>
                <a:ext cx="3414395" cy="647065"/>
              </a:xfrm>
              <a:custGeom>
                <a:avLst/>
                <a:gdLst/>
                <a:ahLst/>
                <a:cxnLst/>
                <a:rect l="l" t="t" r="r" b="b"/>
                <a:pathLst>
                  <a:path w="3414395" h="647064">
                    <a:moveTo>
                      <a:pt x="3414231" y="646470"/>
                    </a:moveTo>
                    <a:lnTo>
                      <a:pt x="3376582" y="615038"/>
                    </a:lnTo>
                    <a:lnTo>
                      <a:pt x="3338369" y="584281"/>
                    </a:lnTo>
                    <a:lnTo>
                      <a:pt x="3299602" y="554207"/>
                    </a:lnTo>
                    <a:lnTo>
                      <a:pt x="3260290" y="524826"/>
                    </a:lnTo>
                    <a:lnTo>
                      <a:pt x="3220443" y="496145"/>
                    </a:lnTo>
                    <a:lnTo>
                      <a:pt x="3180069" y="468174"/>
                    </a:lnTo>
                    <a:lnTo>
                      <a:pt x="3139177" y="440921"/>
                    </a:lnTo>
                    <a:lnTo>
                      <a:pt x="3097778" y="414395"/>
                    </a:lnTo>
                    <a:lnTo>
                      <a:pt x="3055881" y="388604"/>
                    </a:lnTo>
                    <a:lnTo>
                      <a:pt x="3013495" y="363559"/>
                    </a:lnTo>
                    <a:lnTo>
                      <a:pt x="2970629" y="339266"/>
                    </a:lnTo>
                    <a:lnTo>
                      <a:pt x="2927292" y="315735"/>
                    </a:lnTo>
                    <a:lnTo>
                      <a:pt x="2883494" y="292976"/>
                    </a:lnTo>
                    <a:lnTo>
                      <a:pt x="2839245" y="270995"/>
                    </a:lnTo>
                    <a:lnTo>
                      <a:pt x="2794554" y="249803"/>
                    </a:lnTo>
                    <a:lnTo>
                      <a:pt x="2749429" y="229407"/>
                    </a:lnTo>
                    <a:lnTo>
                      <a:pt x="2703881" y="209817"/>
                    </a:lnTo>
                    <a:lnTo>
                      <a:pt x="2657918" y="191042"/>
                    </a:lnTo>
                    <a:lnTo>
                      <a:pt x="2611550" y="173090"/>
                    </a:lnTo>
                    <a:lnTo>
                      <a:pt x="2564787" y="155969"/>
                    </a:lnTo>
                    <a:lnTo>
                      <a:pt x="2517637" y="139689"/>
                    </a:lnTo>
                    <a:lnTo>
                      <a:pt x="2470110" y="124258"/>
                    </a:lnTo>
                    <a:lnTo>
                      <a:pt x="2422215" y="109686"/>
                    </a:lnTo>
                    <a:lnTo>
                      <a:pt x="2373963" y="95980"/>
                    </a:lnTo>
                    <a:lnTo>
                      <a:pt x="2325361" y="83149"/>
                    </a:lnTo>
                    <a:lnTo>
                      <a:pt x="2276419" y="71203"/>
                    </a:lnTo>
                    <a:lnTo>
                      <a:pt x="2227147" y="60150"/>
                    </a:lnTo>
                    <a:lnTo>
                      <a:pt x="2177554" y="49999"/>
                    </a:lnTo>
                    <a:lnTo>
                      <a:pt x="2127650" y="40758"/>
                    </a:lnTo>
                    <a:lnTo>
                      <a:pt x="2077443" y="32436"/>
                    </a:lnTo>
                    <a:lnTo>
                      <a:pt x="2026943" y="25042"/>
                    </a:lnTo>
                    <a:lnTo>
                      <a:pt x="1976160" y="18585"/>
                    </a:lnTo>
                    <a:lnTo>
                      <a:pt x="1925102" y="13073"/>
                    </a:lnTo>
                    <a:lnTo>
                      <a:pt x="1873779" y="8515"/>
                    </a:lnTo>
                    <a:lnTo>
                      <a:pt x="1822200" y="4920"/>
                    </a:lnTo>
                    <a:lnTo>
                      <a:pt x="1770376" y="2297"/>
                    </a:lnTo>
                    <a:lnTo>
                      <a:pt x="1718314" y="653"/>
                    </a:lnTo>
                    <a:lnTo>
                      <a:pt x="1666024" y="0"/>
                    </a:lnTo>
                    <a:lnTo>
                      <a:pt x="1613517" y="343"/>
                    </a:lnTo>
                    <a:lnTo>
                      <a:pt x="1560800" y="1694"/>
                    </a:lnTo>
                    <a:lnTo>
                      <a:pt x="1508013" y="4003"/>
                    </a:lnTo>
                    <a:lnTo>
                      <a:pt x="1455636" y="7206"/>
                    </a:lnTo>
                    <a:lnTo>
                      <a:pt x="1403669" y="11300"/>
                    </a:lnTo>
                    <a:lnTo>
                      <a:pt x="1352112" y="16281"/>
                    </a:lnTo>
                    <a:lnTo>
                      <a:pt x="1300967" y="22147"/>
                    </a:lnTo>
                    <a:lnTo>
                      <a:pt x="1250234" y="28894"/>
                    </a:lnTo>
                    <a:lnTo>
                      <a:pt x="1199915" y="36519"/>
                    </a:lnTo>
                    <a:lnTo>
                      <a:pt x="1150009" y="45020"/>
                    </a:lnTo>
                    <a:lnTo>
                      <a:pt x="1100517" y="54393"/>
                    </a:lnTo>
                    <a:lnTo>
                      <a:pt x="1051441" y="64634"/>
                    </a:lnTo>
                    <a:lnTo>
                      <a:pt x="1002780" y="75742"/>
                    </a:lnTo>
                    <a:lnTo>
                      <a:pt x="954536" y="87713"/>
                    </a:lnTo>
                    <a:lnTo>
                      <a:pt x="906709" y="100543"/>
                    </a:lnTo>
                    <a:lnTo>
                      <a:pt x="859300" y="114230"/>
                    </a:lnTo>
                    <a:lnTo>
                      <a:pt x="812310" y="128771"/>
                    </a:lnTo>
                    <a:lnTo>
                      <a:pt x="765739" y="144163"/>
                    </a:lnTo>
                    <a:lnTo>
                      <a:pt x="719589" y="160402"/>
                    </a:lnTo>
                    <a:lnTo>
                      <a:pt x="673859" y="177486"/>
                    </a:lnTo>
                    <a:lnTo>
                      <a:pt x="628551" y="195411"/>
                    </a:lnTo>
                    <a:lnTo>
                      <a:pt x="583665" y="214174"/>
                    </a:lnTo>
                    <a:lnTo>
                      <a:pt x="539202" y="233773"/>
                    </a:lnTo>
                    <a:lnTo>
                      <a:pt x="495163" y="254203"/>
                    </a:lnTo>
                    <a:lnTo>
                      <a:pt x="451548" y="275463"/>
                    </a:lnTo>
                    <a:lnTo>
                      <a:pt x="408358" y="297549"/>
                    </a:lnTo>
                    <a:lnTo>
                      <a:pt x="365594" y="320458"/>
                    </a:lnTo>
                    <a:lnTo>
                      <a:pt x="323257" y="344187"/>
                    </a:lnTo>
                    <a:lnTo>
                      <a:pt x="281347" y="368732"/>
                    </a:lnTo>
                    <a:lnTo>
                      <a:pt x="239865" y="394091"/>
                    </a:lnTo>
                    <a:lnTo>
                      <a:pt x="198811" y="420261"/>
                    </a:lnTo>
                    <a:lnTo>
                      <a:pt x="158187" y="447239"/>
                    </a:lnTo>
                    <a:lnTo>
                      <a:pt x="117993" y="475021"/>
                    </a:lnTo>
                    <a:lnTo>
                      <a:pt x="78230" y="503604"/>
                    </a:lnTo>
                    <a:lnTo>
                      <a:pt x="38899" y="532986"/>
                    </a:lnTo>
                    <a:lnTo>
                      <a:pt x="0" y="563163"/>
                    </a:lnTo>
                  </a:path>
                </a:pathLst>
              </a:custGeom>
              <a:ln w="10470">
                <a:solidFill>
                  <a:srgbClr val="000000"/>
                </a:solidFill>
              </a:ln>
            </p:spPr>
            <p:txBody>
              <a:bodyPr wrap="square" lIns="0" tIns="0" rIns="0" bIns="0" rtlCol="0"/>
              <a:lstStyle/>
              <a:p>
                <a:endParaRPr>
                  <a:latin typeface="Raleway"/>
                </a:endParaRPr>
              </a:p>
            </p:txBody>
          </p:sp>
          <p:pic>
            <p:nvPicPr>
              <p:cNvPr id="14" name="object 9">
                <a:extLst>
                  <a:ext uri="{FF2B5EF4-FFF2-40B4-BE49-F238E27FC236}">
                    <a16:creationId xmlns:a16="http://schemas.microsoft.com/office/drawing/2014/main" id="{1EBD9887-47CC-40BD-8A97-19D988A03B69}"/>
                  </a:ext>
                </a:extLst>
              </p:cNvPr>
              <p:cNvPicPr/>
              <p:nvPr/>
            </p:nvPicPr>
            <p:blipFill>
              <a:blip r:embed="rId5" cstate="print"/>
              <a:stretch>
                <a:fillRect/>
              </a:stretch>
            </p:blipFill>
            <p:spPr>
              <a:xfrm>
                <a:off x="8330734" y="2327817"/>
                <a:ext cx="83714" cy="83714"/>
              </a:xfrm>
              <a:prstGeom prst="rect">
                <a:avLst/>
              </a:prstGeom>
            </p:spPr>
          </p:pic>
        </p:grpSp>
        <p:pic>
          <p:nvPicPr>
            <p:cNvPr id="15" name="Picture 2">
              <a:extLst>
                <a:ext uri="{FF2B5EF4-FFF2-40B4-BE49-F238E27FC236}">
                  <a16:creationId xmlns:a16="http://schemas.microsoft.com/office/drawing/2014/main" id="{06B310B5-83CC-4CF6-81AD-ABE5F17C23B6}"/>
                </a:ext>
              </a:extLst>
            </p:cNvPr>
            <p:cNvPicPr>
              <a:picLocks noChangeAspect="1"/>
            </p:cNvPicPr>
            <p:nvPr/>
          </p:nvPicPr>
          <p:blipFill>
            <a:blip r:embed="rId6"/>
            <a:stretch>
              <a:fillRect/>
            </a:stretch>
          </p:blipFill>
          <p:spPr>
            <a:xfrm>
              <a:off x="3336492" y="3422826"/>
              <a:ext cx="785739" cy="694439"/>
            </a:xfrm>
            <a:prstGeom prst="rect">
              <a:avLst/>
            </a:prstGeom>
          </p:spPr>
        </p:pic>
        <p:pic>
          <p:nvPicPr>
            <p:cNvPr id="17" name="Picture 4">
              <a:extLst>
                <a:ext uri="{FF2B5EF4-FFF2-40B4-BE49-F238E27FC236}">
                  <a16:creationId xmlns:a16="http://schemas.microsoft.com/office/drawing/2014/main" id="{CD83F2E2-2329-455B-9DCD-F7E8ECFC1F91}"/>
                </a:ext>
              </a:extLst>
            </p:cNvPr>
            <p:cNvPicPr>
              <a:picLocks noChangeAspect="1"/>
            </p:cNvPicPr>
            <p:nvPr/>
          </p:nvPicPr>
          <p:blipFill>
            <a:blip r:embed="rId7"/>
            <a:stretch>
              <a:fillRect/>
            </a:stretch>
          </p:blipFill>
          <p:spPr>
            <a:xfrm>
              <a:off x="3336492" y="4283561"/>
              <a:ext cx="787183" cy="965690"/>
            </a:xfrm>
            <a:prstGeom prst="rect">
              <a:avLst/>
            </a:prstGeom>
          </p:spPr>
        </p:pic>
        <p:sp>
          <p:nvSpPr>
            <p:cNvPr id="18" name="object 2">
              <a:extLst>
                <a:ext uri="{FF2B5EF4-FFF2-40B4-BE49-F238E27FC236}">
                  <a16:creationId xmlns:a16="http://schemas.microsoft.com/office/drawing/2014/main" id="{B7D099DD-E503-4067-9EC8-F5561B252968}"/>
                </a:ext>
              </a:extLst>
            </p:cNvPr>
            <p:cNvSpPr txBox="1"/>
            <p:nvPr/>
          </p:nvSpPr>
          <p:spPr>
            <a:xfrm>
              <a:off x="3283705" y="1954568"/>
              <a:ext cx="2794762" cy="857251"/>
            </a:xfrm>
            <a:prstGeom prst="rect">
              <a:avLst/>
            </a:prstGeom>
          </p:spPr>
          <p:txBody>
            <a:bodyPr vert="horz" wrap="square" lIns="0" tIns="12065" rIns="0" bIns="0" rtlCol="0">
              <a:spAutoFit/>
            </a:bodyPr>
            <a:lstStyle/>
            <a:p>
              <a:pPr marL="50800" marR="43180">
                <a:lnSpc>
                  <a:spcPct val="113999"/>
                </a:lnSpc>
                <a:spcBef>
                  <a:spcPts val="95"/>
                </a:spcBef>
              </a:pPr>
              <a:r>
                <a:rPr lang="fr-FR" sz="1600" dirty="0">
                  <a:latin typeface="Raleway"/>
                  <a:cs typeface="Azo Sans"/>
                </a:rPr>
                <a:t>Impact </a:t>
              </a:r>
              <a:r>
                <a:rPr lang="fr-FR" b="1" dirty="0">
                  <a:solidFill>
                    <a:srgbClr val="67BA32"/>
                  </a:solidFill>
                  <a:latin typeface="Raleway"/>
                  <a:cs typeface="Azo Sans"/>
                </a:rPr>
                <a:t>POSITIF</a:t>
              </a:r>
              <a:r>
                <a:rPr lang="fr-FR" sz="1600" dirty="0">
                  <a:latin typeface="Raleway"/>
                  <a:cs typeface="Azo Sans"/>
                </a:rPr>
                <a:t> </a:t>
              </a:r>
              <a:r>
                <a:rPr lang="fr-FR" sz="1600" b="1" dirty="0">
                  <a:latin typeface="Raleway"/>
                  <a:cs typeface="Azo Sans"/>
                </a:rPr>
                <a:t>(émissions évitées)</a:t>
              </a:r>
              <a:endParaRPr sz="1600" b="1" dirty="0">
                <a:latin typeface="Raleway"/>
                <a:cs typeface="Azo Sans"/>
              </a:endParaRPr>
            </a:p>
          </p:txBody>
        </p:sp>
        <p:sp>
          <p:nvSpPr>
            <p:cNvPr id="19" name="object 2">
              <a:extLst>
                <a:ext uri="{FF2B5EF4-FFF2-40B4-BE49-F238E27FC236}">
                  <a16:creationId xmlns:a16="http://schemas.microsoft.com/office/drawing/2014/main" id="{F99DBF97-B504-4977-884D-2AD2F0DDC130}"/>
                </a:ext>
              </a:extLst>
            </p:cNvPr>
            <p:cNvSpPr txBox="1"/>
            <p:nvPr/>
          </p:nvSpPr>
          <p:spPr>
            <a:xfrm>
              <a:off x="9196177" y="2032722"/>
              <a:ext cx="2798501" cy="805914"/>
            </a:xfrm>
            <a:prstGeom prst="rect">
              <a:avLst/>
            </a:prstGeom>
          </p:spPr>
          <p:txBody>
            <a:bodyPr vert="horz" wrap="square" lIns="0" tIns="12065" rIns="0" bIns="0" rtlCol="0">
              <a:spAutoFit/>
            </a:bodyPr>
            <a:lstStyle/>
            <a:p>
              <a:pPr marL="50800" marR="43180">
                <a:lnSpc>
                  <a:spcPct val="113999"/>
                </a:lnSpc>
                <a:spcBef>
                  <a:spcPts val="95"/>
                </a:spcBef>
              </a:pPr>
              <a:r>
                <a:rPr lang="fr-FR" sz="1600" dirty="0">
                  <a:latin typeface="Raleway"/>
                  <a:cs typeface="Azo Sans"/>
                </a:rPr>
                <a:t>Impact </a:t>
              </a:r>
              <a:r>
                <a:rPr lang="fr-FR" sz="1600" b="1" dirty="0">
                  <a:solidFill>
                    <a:srgbClr val="E92C39"/>
                  </a:solidFill>
                  <a:latin typeface="Raleway"/>
                  <a:cs typeface="Azo Sans"/>
                </a:rPr>
                <a:t>NEGATIF </a:t>
              </a:r>
              <a:r>
                <a:rPr lang="fr-FR" sz="1600" b="1" dirty="0">
                  <a:latin typeface="Raleway"/>
                  <a:cs typeface="Azo Sans"/>
                </a:rPr>
                <a:t>(émissions de CO2</a:t>
              </a:r>
              <a:r>
                <a:rPr lang="fr-FR" sz="1600" dirty="0">
                  <a:latin typeface="Raleway"/>
                  <a:cs typeface="Azo Sans"/>
                </a:rPr>
                <a:t>)</a:t>
              </a:r>
              <a:endParaRPr sz="1600" dirty="0">
                <a:latin typeface="Raleway"/>
                <a:cs typeface="Azo Sans"/>
              </a:endParaRPr>
            </a:p>
          </p:txBody>
        </p:sp>
        <p:sp>
          <p:nvSpPr>
            <p:cNvPr id="20" name="ZoneTexte 19">
              <a:extLst>
                <a:ext uri="{FF2B5EF4-FFF2-40B4-BE49-F238E27FC236}">
                  <a16:creationId xmlns:a16="http://schemas.microsoft.com/office/drawing/2014/main" id="{FC3527E5-CD04-4D96-B50D-BC50D575B3F3}"/>
                </a:ext>
              </a:extLst>
            </p:cNvPr>
            <p:cNvSpPr txBox="1"/>
            <p:nvPr/>
          </p:nvSpPr>
          <p:spPr>
            <a:xfrm>
              <a:off x="4202118" y="4613876"/>
              <a:ext cx="1787212" cy="630690"/>
            </a:xfrm>
            <a:prstGeom prst="rect">
              <a:avLst/>
            </a:prstGeom>
            <a:noFill/>
          </p:spPr>
          <p:txBody>
            <a:bodyPr wrap="square" rtlCol="0">
              <a:spAutoFit/>
            </a:bodyPr>
            <a:lstStyle/>
            <a:p>
              <a:r>
                <a:rPr lang="fr-FR" sz="1100" dirty="0">
                  <a:latin typeface="Raleway"/>
                </a:rPr>
                <a:t>Economies de chauffage (hiver)</a:t>
              </a:r>
            </a:p>
          </p:txBody>
        </p:sp>
        <p:sp>
          <p:nvSpPr>
            <p:cNvPr id="21" name="ZoneTexte 20">
              <a:extLst>
                <a:ext uri="{FF2B5EF4-FFF2-40B4-BE49-F238E27FC236}">
                  <a16:creationId xmlns:a16="http://schemas.microsoft.com/office/drawing/2014/main" id="{5062EF43-0E72-466F-B5EC-5E4CDCF861BF}"/>
                </a:ext>
              </a:extLst>
            </p:cNvPr>
            <p:cNvSpPr txBox="1"/>
            <p:nvPr/>
          </p:nvSpPr>
          <p:spPr>
            <a:xfrm>
              <a:off x="4202118" y="3379751"/>
              <a:ext cx="2268397" cy="675740"/>
            </a:xfrm>
            <a:prstGeom prst="rect">
              <a:avLst/>
            </a:prstGeom>
            <a:noFill/>
          </p:spPr>
          <p:txBody>
            <a:bodyPr wrap="square" rtlCol="0">
              <a:spAutoFit/>
            </a:bodyPr>
            <a:lstStyle/>
            <a:p>
              <a:r>
                <a:rPr lang="fr-FR" sz="1200" dirty="0">
                  <a:latin typeface="Raleway"/>
                </a:rPr>
                <a:t>Economies de refroidissement (été)</a:t>
              </a:r>
            </a:p>
          </p:txBody>
        </p:sp>
        <p:sp>
          <p:nvSpPr>
            <p:cNvPr id="22" name="ZoneTexte 21">
              <a:extLst>
                <a:ext uri="{FF2B5EF4-FFF2-40B4-BE49-F238E27FC236}">
                  <a16:creationId xmlns:a16="http://schemas.microsoft.com/office/drawing/2014/main" id="{4478706E-5AE1-4E34-A0C1-BCF0D98CECB4}"/>
                </a:ext>
              </a:extLst>
            </p:cNvPr>
            <p:cNvSpPr txBox="1"/>
            <p:nvPr/>
          </p:nvSpPr>
          <p:spPr>
            <a:xfrm>
              <a:off x="9196177" y="3410054"/>
              <a:ext cx="2693328" cy="1756924"/>
            </a:xfrm>
            <a:prstGeom prst="rect">
              <a:avLst/>
            </a:prstGeom>
            <a:noFill/>
          </p:spPr>
          <p:txBody>
            <a:bodyPr wrap="square" rtlCol="0">
              <a:spAutoFit/>
            </a:bodyPr>
            <a:lstStyle/>
            <a:p>
              <a:r>
                <a:rPr lang="fr-FR" sz="1200" dirty="0">
                  <a:latin typeface="Raleway"/>
                </a:rPr>
                <a:t>Impact Carbone produits et automatismes</a:t>
              </a:r>
            </a:p>
            <a:p>
              <a:endParaRPr lang="fr-FR" sz="1200" dirty="0">
                <a:latin typeface="Raleway"/>
              </a:endParaRPr>
            </a:p>
            <a:p>
              <a:r>
                <a:rPr lang="fr-FR" sz="1200" dirty="0">
                  <a:latin typeface="Raleway"/>
                </a:rPr>
                <a:t>(=CO2 nécessaire à la fabrication et usage de ces solutions)</a:t>
              </a:r>
            </a:p>
          </p:txBody>
        </p:sp>
      </p:grpSp>
      <p:sp>
        <p:nvSpPr>
          <p:cNvPr id="24" name="Rectangle : coins arrondis 23">
            <a:extLst>
              <a:ext uri="{FF2B5EF4-FFF2-40B4-BE49-F238E27FC236}">
                <a16:creationId xmlns:a16="http://schemas.microsoft.com/office/drawing/2014/main" id="{014817C7-A21E-420F-A9CA-E825C7F55B33}"/>
              </a:ext>
            </a:extLst>
          </p:cNvPr>
          <p:cNvSpPr/>
          <p:nvPr/>
        </p:nvSpPr>
        <p:spPr>
          <a:xfrm>
            <a:off x="7417823" y="1408218"/>
            <a:ext cx="3000341" cy="533977"/>
          </a:xfrm>
          <a:prstGeom prst="roundRect">
            <a:avLst/>
          </a:prstGeom>
          <a:solidFill>
            <a:srgbClr val="339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Raleway"/>
              </a:rPr>
              <a:t>Un impact carbone positif</a:t>
            </a:r>
            <a:endParaRPr lang="fr-FR" dirty="0"/>
          </a:p>
        </p:txBody>
      </p:sp>
      <p:sp>
        <p:nvSpPr>
          <p:cNvPr id="25" name="Rectangle : coins arrondis 24">
            <a:extLst>
              <a:ext uri="{FF2B5EF4-FFF2-40B4-BE49-F238E27FC236}">
                <a16:creationId xmlns:a16="http://schemas.microsoft.com/office/drawing/2014/main" id="{DC4CBC54-2BBC-4766-9F0A-5BCF813A6378}"/>
              </a:ext>
            </a:extLst>
          </p:cNvPr>
          <p:cNvSpPr/>
          <p:nvPr/>
        </p:nvSpPr>
        <p:spPr>
          <a:xfrm>
            <a:off x="433477" y="1184223"/>
            <a:ext cx="4622419" cy="1062237"/>
          </a:xfrm>
          <a:prstGeom prst="roundRect">
            <a:avLst/>
          </a:prstGeom>
          <a:solidFill>
            <a:srgbClr val="339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Raleway"/>
              </a:rPr>
              <a:t>Des solutions automatiques innovantes, centrées sur le confort des utilisateurs</a:t>
            </a:r>
          </a:p>
        </p:txBody>
      </p:sp>
      <p:pic>
        <p:nvPicPr>
          <p:cNvPr id="1026" name="Picture 2" descr="News - Page 2 sur 51 - Cerib">
            <a:extLst>
              <a:ext uri="{FF2B5EF4-FFF2-40B4-BE49-F238E27FC236}">
                <a16:creationId xmlns:a16="http://schemas.microsoft.com/office/drawing/2014/main" id="{09700AA8-F001-47F9-9470-6F622F28C1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5313" y="3672802"/>
            <a:ext cx="1255242" cy="10959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ntre scientifique et technique du bâtiment — Wikipédia">
            <a:extLst>
              <a:ext uri="{FF2B5EF4-FFF2-40B4-BE49-F238E27FC236}">
                <a16:creationId xmlns:a16="http://schemas.microsoft.com/office/drawing/2014/main" id="{463B0BCE-5C64-4D2C-9619-00821EC8CC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9407" y="4884011"/>
            <a:ext cx="1255242" cy="540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on sociale pour l'habitat (USH) | Aides-territoires">
            <a:extLst>
              <a:ext uri="{FF2B5EF4-FFF2-40B4-BE49-F238E27FC236}">
                <a16:creationId xmlns:a16="http://schemas.microsoft.com/office/drawing/2014/main" id="{F726286D-6BAE-45CE-AF8A-8DA8F6994A3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023" t="7860" r="25924" b="16000"/>
          <a:stretch/>
        </p:blipFill>
        <p:spPr bwMode="auto">
          <a:xfrm>
            <a:off x="2737921" y="4788648"/>
            <a:ext cx="746254" cy="73139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B9EBDF1-F2FE-4E0A-8B3D-CA63A4D4A214}"/>
              </a:ext>
            </a:extLst>
          </p:cNvPr>
          <p:cNvSpPr/>
          <p:nvPr/>
        </p:nvSpPr>
        <p:spPr>
          <a:xfrm>
            <a:off x="479765" y="2460314"/>
            <a:ext cx="4357112" cy="923330"/>
          </a:xfrm>
          <a:prstGeom prst="rect">
            <a:avLst/>
          </a:prstGeom>
        </p:spPr>
        <p:txBody>
          <a:bodyPr wrap="square">
            <a:spAutoFit/>
          </a:bodyPr>
          <a:lstStyle/>
          <a:p>
            <a:pPr marL="285750" indent="-285750">
              <a:buFont typeface="Arial" panose="020B0604020202020204" pitchFamily="34" charset="0"/>
              <a:buChar char="•"/>
            </a:pPr>
            <a:r>
              <a:rPr lang="fr-FR" b="1" dirty="0">
                <a:latin typeface="Raleway"/>
              </a:rPr>
              <a:t>Recherche et innovation constante</a:t>
            </a:r>
          </a:p>
          <a:p>
            <a:pPr marL="285750" indent="-285750">
              <a:buFont typeface="Arial" panose="020B0604020202020204" pitchFamily="34" charset="0"/>
              <a:buChar char="•"/>
            </a:pPr>
            <a:endParaRPr lang="fr-FR" b="1" dirty="0">
              <a:latin typeface="Raleway"/>
            </a:endParaRPr>
          </a:p>
          <a:p>
            <a:pPr marL="285750" indent="-285750">
              <a:buFont typeface="Arial" panose="020B0604020202020204" pitchFamily="34" charset="0"/>
              <a:buChar char="•"/>
            </a:pPr>
            <a:r>
              <a:rPr lang="fr-FR" b="1" dirty="0">
                <a:latin typeface="Raleway"/>
              </a:rPr>
              <a:t>Expérimentations in situ</a:t>
            </a:r>
            <a:endParaRPr lang="fr-FR" dirty="0"/>
          </a:p>
        </p:txBody>
      </p:sp>
    </p:spTree>
    <p:extLst>
      <p:ext uri="{BB962C8B-B14F-4D97-AF65-F5344CB8AC3E}">
        <p14:creationId xmlns:p14="http://schemas.microsoft.com/office/powerpoint/2010/main" val="108993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A4B2DF8-5CEC-4840-B360-5A556F36768A}"/>
              </a:ext>
            </a:extLst>
          </p:cNvPr>
          <p:cNvSpPr txBox="1"/>
          <p:nvPr/>
        </p:nvSpPr>
        <p:spPr bwMode="auto">
          <a:xfrm>
            <a:off x="1066800" y="307943"/>
            <a:ext cx="10058400" cy="40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lang="fr-FR" sz="2400" b="0" kern="1200" dirty="0">
                <a:solidFill>
                  <a:srgbClr val="007CB7"/>
                </a:solidFill>
                <a:latin typeface="Raleway Medium" panose="020B0003030101060003" pitchFamily="34" charset="0"/>
              </a:rPr>
              <a:t>LES </a:t>
            </a: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INTERVENANTS</a:t>
            </a:r>
          </a:p>
        </p:txBody>
      </p:sp>
      <p:sp>
        <p:nvSpPr>
          <p:cNvPr id="11" name="ZoneTexte 13">
            <a:extLst>
              <a:ext uri="{FF2B5EF4-FFF2-40B4-BE49-F238E27FC236}">
                <a16:creationId xmlns:a16="http://schemas.microsoft.com/office/drawing/2014/main" id="{1BEDD218-5DA6-F147-B154-59FBF76F1275}"/>
              </a:ext>
            </a:extLst>
          </p:cNvPr>
          <p:cNvSpPr txBox="1">
            <a:spLocks noChangeArrowheads="1"/>
          </p:cNvSpPr>
          <p:nvPr/>
        </p:nvSpPr>
        <p:spPr bwMode="auto">
          <a:xfrm>
            <a:off x="1300754" y="6452730"/>
            <a:ext cx="9824445" cy="307777"/>
          </a:xfrm>
          <a:prstGeom prst="rect">
            <a:avLst/>
          </a:prstGeom>
          <a:noFill/>
          <a:ln>
            <a:noFill/>
          </a:ln>
        </p:spPr>
        <p:txBody>
          <a:bodyPr wrap="square">
            <a:spAutoFit/>
          </a:bodyPr>
          <a:lstStyle>
            <a:lvl1pPr>
              <a:defRPr sz="4400" b="1">
                <a:solidFill>
                  <a:schemeClr val="tx2"/>
                </a:solidFill>
                <a:latin typeface="Arial" panose="020B0604020202020204" pitchFamily="34" charset="0"/>
                <a:ea typeface="MS PGothic" panose="020B0600070205080204" pitchFamily="34" charset="-128"/>
              </a:defRPr>
            </a:lvl1pPr>
            <a:lvl2pPr marL="742950" indent="-285750">
              <a:defRPr sz="4400" b="1">
                <a:solidFill>
                  <a:schemeClr val="tx2"/>
                </a:solidFill>
                <a:latin typeface="Arial" panose="020B0604020202020204" pitchFamily="34" charset="0"/>
                <a:ea typeface="MS PGothic" panose="020B0600070205080204" pitchFamily="34" charset="-128"/>
              </a:defRPr>
            </a:lvl2pPr>
            <a:lvl3pPr marL="1143000" indent="-228600">
              <a:defRPr sz="4400" b="1">
                <a:solidFill>
                  <a:schemeClr val="tx2"/>
                </a:solidFill>
                <a:latin typeface="Arial" panose="020B0604020202020204" pitchFamily="34" charset="0"/>
                <a:ea typeface="MS PGothic" panose="020B0600070205080204" pitchFamily="34" charset="-128"/>
              </a:defRPr>
            </a:lvl3pPr>
            <a:lvl4pPr marL="1600200" indent="-228600">
              <a:defRPr sz="4400" b="1">
                <a:solidFill>
                  <a:schemeClr val="tx2"/>
                </a:solidFill>
                <a:latin typeface="Arial" panose="020B0604020202020204" pitchFamily="34" charset="0"/>
                <a:ea typeface="MS PGothic" panose="020B0600070205080204" pitchFamily="34" charset="-128"/>
              </a:defRPr>
            </a:lvl4pPr>
            <a:lvl5pPr marL="2057400" indent="-228600">
              <a:defRPr sz="4400" b="1">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400" b="1">
                <a:solidFill>
                  <a:schemeClr val="tx2"/>
                </a:solidFill>
                <a:latin typeface="Arial" panose="020B0604020202020204" pitchFamily="34" charset="0"/>
                <a:ea typeface="MS PGothic" panose="020B0600070205080204" pitchFamily="34" charset="-128"/>
              </a:defRPr>
            </a:lvl9pPr>
          </a:lstStyle>
          <a:p>
            <a:pPr algn="ctr" eaLnBrk="1" hangingPunct="1">
              <a:defRPr/>
            </a:pPr>
            <a:r>
              <a:rPr lang="fr-FR" altLang="fr-FR" sz="1400" b="0" i="1" dirty="0">
                <a:solidFill>
                  <a:srgbClr val="999999"/>
                </a:solidFill>
                <a:latin typeface="Raleway" panose="020B0003030101060003" pitchFamily="34" charset="0"/>
              </a:rPr>
              <a:t>Faire du </a:t>
            </a:r>
            <a:r>
              <a:rPr lang="fr-FR" altLang="fr-FR" sz="1400" b="1" i="1" dirty="0">
                <a:solidFill>
                  <a:srgbClr val="999999"/>
                </a:solidFill>
                <a:latin typeface="Raleway" panose="020B0003030101060003" pitchFamily="34" charset="0"/>
              </a:rPr>
              <a:t>smart building</a:t>
            </a:r>
            <a:r>
              <a:rPr lang="fr-FR" altLang="fr-FR" sz="1400" b="0" i="1" dirty="0">
                <a:solidFill>
                  <a:srgbClr val="999999"/>
                </a:solidFill>
                <a:latin typeface="Raleway" panose="020B0003030101060003" pitchFamily="34" charset="0"/>
              </a:rPr>
              <a:t> un atout au service des </a:t>
            </a:r>
            <a:r>
              <a:rPr lang="fr-FR" altLang="fr-FR" sz="1400" b="1" i="1" dirty="0">
                <a:solidFill>
                  <a:srgbClr val="999999"/>
                </a:solidFill>
                <a:latin typeface="Raleway" panose="020B0003030101060003" pitchFamily="34" charset="0"/>
              </a:rPr>
              <a:t>territoires</a:t>
            </a:r>
            <a:r>
              <a:rPr lang="fr-FR" altLang="fr-FR" sz="1400" b="0" i="1" dirty="0">
                <a:solidFill>
                  <a:srgbClr val="999999"/>
                </a:solidFill>
                <a:latin typeface="Raleway" panose="020B0003030101060003" pitchFamily="34" charset="0"/>
              </a:rPr>
              <a:t>, des </a:t>
            </a:r>
            <a:r>
              <a:rPr lang="fr-FR" altLang="fr-FR" sz="1400" b="1" i="1" dirty="0">
                <a:solidFill>
                  <a:srgbClr val="999999"/>
                </a:solidFill>
                <a:latin typeface="Raleway" panose="020B0003030101060003" pitchFamily="34" charset="0"/>
              </a:rPr>
              <a:t>entreprises</a:t>
            </a:r>
            <a:r>
              <a:rPr lang="fr-FR" altLang="fr-FR" sz="1400" b="0" i="1" dirty="0">
                <a:solidFill>
                  <a:srgbClr val="999999"/>
                </a:solidFill>
                <a:latin typeface="Raleway" panose="020B0003030101060003" pitchFamily="34" charset="0"/>
              </a:rPr>
              <a:t> et des </a:t>
            </a:r>
            <a:r>
              <a:rPr lang="fr-FR" altLang="fr-FR" sz="1400" b="1" i="1" dirty="0">
                <a:solidFill>
                  <a:srgbClr val="999999"/>
                </a:solidFill>
                <a:latin typeface="Raleway" panose="020B0003030101060003" pitchFamily="34" charset="0"/>
              </a:rPr>
              <a:t>occupants</a:t>
            </a:r>
          </a:p>
        </p:txBody>
      </p:sp>
      <p:sp>
        <p:nvSpPr>
          <p:cNvPr id="51" name="Rectangle 50">
            <a:extLst>
              <a:ext uri="{FF2B5EF4-FFF2-40B4-BE49-F238E27FC236}">
                <a16:creationId xmlns:a16="http://schemas.microsoft.com/office/drawing/2014/main" id="{F5E775CE-171C-5645-805B-C0427D89858D}"/>
              </a:ext>
            </a:extLst>
          </p:cNvPr>
          <p:cNvSpPr/>
          <p:nvPr/>
        </p:nvSpPr>
        <p:spPr>
          <a:xfrm>
            <a:off x="0" y="5750560"/>
            <a:ext cx="12192000" cy="110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 name="Groupe 33">
            <a:extLst>
              <a:ext uri="{FF2B5EF4-FFF2-40B4-BE49-F238E27FC236}">
                <a16:creationId xmlns:a16="http://schemas.microsoft.com/office/drawing/2014/main" id="{66FFA4A7-4047-D098-AF8A-4CF536896FDB}"/>
              </a:ext>
            </a:extLst>
          </p:cNvPr>
          <p:cNvGrpSpPr/>
          <p:nvPr/>
        </p:nvGrpSpPr>
        <p:grpSpPr>
          <a:xfrm>
            <a:off x="582379" y="794944"/>
            <a:ext cx="2454545" cy="3155375"/>
            <a:chOff x="9162447" y="265286"/>
            <a:chExt cx="2700000" cy="3470909"/>
          </a:xfrm>
        </p:grpSpPr>
        <p:grpSp>
          <p:nvGrpSpPr>
            <p:cNvPr id="18" name="Groupe 17">
              <a:extLst>
                <a:ext uri="{FF2B5EF4-FFF2-40B4-BE49-F238E27FC236}">
                  <a16:creationId xmlns:a16="http://schemas.microsoft.com/office/drawing/2014/main" id="{FB011C35-904E-FFC4-800C-B4F81EAC0B59}"/>
                </a:ext>
              </a:extLst>
            </p:cNvPr>
            <p:cNvGrpSpPr/>
            <p:nvPr/>
          </p:nvGrpSpPr>
          <p:grpSpPr>
            <a:xfrm>
              <a:off x="9162447" y="265286"/>
              <a:ext cx="2700000" cy="2457099"/>
              <a:chOff x="9162447" y="265286"/>
              <a:chExt cx="2700000" cy="2457099"/>
            </a:xfrm>
          </p:grpSpPr>
          <p:sp>
            <p:nvSpPr>
              <p:cNvPr id="79" name="Subtitle 2">
                <a:extLst>
                  <a:ext uri="{FF2B5EF4-FFF2-40B4-BE49-F238E27FC236}">
                    <a16:creationId xmlns:a16="http://schemas.microsoft.com/office/drawing/2014/main" id="{CDFC5E21-1ECE-3841-9612-9AC31A81FCEC}"/>
                  </a:ext>
                </a:extLst>
              </p:cNvPr>
              <p:cNvSpPr txBox="1">
                <a:spLocks/>
              </p:cNvSpPr>
              <p:nvPr/>
            </p:nvSpPr>
            <p:spPr>
              <a:xfrm>
                <a:off x="9162447" y="2163555"/>
                <a:ext cx="2700000" cy="55883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Anne-Sophie PERRISSIN</a:t>
                </a:r>
                <a:b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b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Déléguée Générale</a:t>
                </a:r>
                <a:endParaRPr kumimoji="0" lang="fr-FR" sz="12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endParaRPr>
              </a:p>
            </p:txBody>
          </p:sp>
          <p:pic>
            <p:nvPicPr>
              <p:cNvPr id="17" name="Image 16">
                <a:extLst>
                  <a:ext uri="{FF2B5EF4-FFF2-40B4-BE49-F238E27FC236}">
                    <a16:creationId xmlns:a16="http://schemas.microsoft.com/office/drawing/2014/main" id="{3D8E648B-1F99-9E36-9431-2625C1CE00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6510" y="265286"/>
                <a:ext cx="1800000" cy="1800000"/>
              </a:xfrm>
              <a:prstGeom prst="rect">
                <a:avLst/>
              </a:prstGeom>
            </p:spPr>
          </p:pic>
        </p:grpSp>
        <p:pic>
          <p:nvPicPr>
            <p:cNvPr id="19" name="Image 18">
              <a:extLst>
                <a:ext uri="{FF2B5EF4-FFF2-40B4-BE49-F238E27FC236}">
                  <a16:creationId xmlns:a16="http://schemas.microsoft.com/office/drawing/2014/main" id="{A4DD12A6-5EDA-AEEF-EAD3-B8162CCD0D8E}"/>
                </a:ext>
              </a:extLst>
            </p:cNvPr>
            <p:cNvPicPr>
              <a:picLocks noChangeAspect="1"/>
            </p:cNvPicPr>
            <p:nvPr/>
          </p:nvPicPr>
          <p:blipFill>
            <a:blip r:embed="rId3"/>
            <a:stretch>
              <a:fillRect/>
            </a:stretch>
          </p:blipFill>
          <p:spPr>
            <a:xfrm>
              <a:off x="10062447" y="2836196"/>
              <a:ext cx="900000" cy="899999"/>
            </a:xfrm>
            <a:prstGeom prst="rect">
              <a:avLst/>
            </a:prstGeom>
          </p:spPr>
        </p:pic>
      </p:grpSp>
      <p:grpSp>
        <p:nvGrpSpPr>
          <p:cNvPr id="35" name="Groupe 34">
            <a:extLst>
              <a:ext uri="{FF2B5EF4-FFF2-40B4-BE49-F238E27FC236}">
                <a16:creationId xmlns:a16="http://schemas.microsoft.com/office/drawing/2014/main" id="{30EE7921-D87F-8321-BA05-B3DFB700BDB7}"/>
              </a:ext>
            </a:extLst>
          </p:cNvPr>
          <p:cNvGrpSpPr/>
          <p:nvPr/>
        </p:nvGrpSpPr>
        <p:grpSpPr>
          <a:xfrm>
            <a:off x="7683625" y="3739204"/>
            <a:ext cx="2454545" cy="3010598"/>
            <a:chOff x="2478541" y="3100485"/>
            <a:chExt cx="2700000" cy="3311654"/>
          </a:xfrm>
        </p:grpSpPr>
        <p:sp>
          <p:nvSpPr>
            <p:cNvPr id="61" name="Subtitle 2">
              <a:extLst>
                <a:ext uri="{FF2B5EF4-FFF2-40B4-BE49-F238E27FC236}">
                  <a16:creationId xmlns:a16="http://schemas.microsoft.com/office/drawing/2014/main" id="{1CFA9379-3826-FA4D-9D35-87067B27A0A1}"/>
                </a:ext>
              </a:extLst>
            </p:cNvPr>
            <p:cNvSpPr txBox="1">
              <a:spLocks/>
            </p:cNvSpPr>
            <p:nvPr/>
          </p:nvSpPr>
          <p:spPr>
            <a:xfrm>
              <a:off x="2478541" y="5024779"/>
              <a:ext cx="2700000" cy="55883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543818">
                <a:lnSpc>
                  <a:spcPct val="150000"/>
                </a:lnSpc>
                <a:spcBef>
                  <a:spcPts val="0"/>
                </a:spcBef>
                <a:defRPr/>
              </a:pPr>
              <a:r>
                <a:rPr lang="fr-FR" sz="1600" b="1" spc="-50" dirty="0">
                  <a:solidFill>
                    <a:prstClr val="black"/>
                  </a:solidFill>
                  <a:latin typeface="Raleway" panose="020B0003030101060003" pitchFamily="34" charset="0"/>
                  <a:ea typeface="Verdana" panose="020B0604030504040204" pitchFamily="34" charset="0"/>
                  <a:cs typeface="Verdana" panose="020B0604030504040204" pitchFamily="34" charset="0"/>
                </a:rPr>
                <a:t>François-Xavier JEULAND</a:t>
              </a:r>
            </a:p>
            <a:p>
              <a:pPr lvl="0" defTabSz="543818">
                <a:lnSpc>
                  <a:spcPct val="150000"/>
                </a:lnSpc>
                <a:spcBef>
                  <a:spcPts val="0"/>
                </a:spcBef>
                <a:defRPr/>
              </a:pP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Vice-Président Smart Home</a:t>
              </a:r>
            </a:p>
          </p:txBody>
        </p:sp>
        <p:pic>
          <p:nvPicPr>
            <p:cNvPr id="21" name="Image 20" descr="Une image contenant personne, posant, mâle&#10;&#10;Description générée automatiquement">
              <a:extLst>
                <a:ext uri="{FF2B5EF4-FFF2-40B4-BE49-F238E27FC236}">
                  <a16:creationId xmlns:a16="http://schemas.microsoft.com/office/drawing/2014/main" id="{9CC69310-B2A5-2A05-95D0-367D45258B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8541" y="3100485"/>
              <a:ext cx="1800000" cy="1800000"/>
            </a:xfrm>
            <a:prstGeom prst="rect">
              <a:avLst/>
            </a:prstGeom>
          </p:spPr>
        </p:pic>
        <p:pic>
          <p:nvPicPr>
            <p:cNvPr id="24" name="Image 23">
              <a:extLst>
                <a:ext uri="{FF2B5EF4-FFF2-40B4-BE49-F238E27FC236}">
                  <a16:creationId xmlns:a16="http://schemas.microsoft.com/office/drawing/2014/main" id="{4F9E8CE4-1EC7-E44B-7D56-E1D0595D9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3541" y="5800740"/>
              <a:ext cx="990000" cy="611399"/>
            </a:xfrm>
            <a:prstGeom prst="rect">
              <a:avLst/>
            </a:prstGeom>
          </p:spPr>
        </p:pic>
      </p:grpSp>
      <p:grpSp>
        <p:nvGrpSpPr>
          <p:cNvPr id="84" name="Groupe 83">
            <a:extLst>
              <a:ext uri="{FF2B5EF4-FFF2-40B4-BE49-F238E27FC236}">
                <a16:creationId xmlns:a16="http://schemas.microsoft.com/office/drawing/2014/main" id="{7391ABAB-D9B6-32CB-62EC-9DEC3BC8E11F}"/>
              </a:ext>
            </a:extLst>
          </p:cNvPr>
          <p:cNvGrpSpPr/>
          <p:nvPr/>
        </p:nvGrpSpPr>
        <p:grpSpPr>
          <a:xfrm>
            <a:off x="4850403" y="3741904"/>
            <a:ext cx="2454546" cy="2798902"/>
            <a:chOff x="4850403" y="3741904"/>
            <a:chExt cx="2454546" cy="2798902"/>
          </a:xfrm>
        </p:grpSpPr>
        <p:grpSp>
          <p:nvGrpSpPr>
            <p:cNvPr id="20" name="Groupe 19">
              <a:extLst>
                <a:ext uri="{FF2B5EF4-FFF2-40B4-BE49-F238E27FC236}">
                  <a16:creationId xmlns:a16="http://schemas.microsoft.com/office/drawing/2014/main" id="{9B7B39C0-DC8D-E47A-5ACA-3A94457B307A}"/>
                </a:ext>
              </a:extLst>
            </p:cNvPr>
            <p:cNvGrpSpPr/>
            <p:nvPr/>
          </p:nvGrpSpPr>
          <p:grpSpPr>
            <a:xfrm>
              <a:off x="4850403" y="5451303"/>
              <a:ext cx="2454546" cy="1089503"/>
              <a:chOff x="250571" y="2821492"/>
              <a:chExt cx="2700001" cy="1198452"/>
            </a:xfrm>
          </p:grpSpPr>
          <p:sp>
            <p:nvSpPr>
              <p:cNvPr id="22" name="Subtitle 2">
                <a:extLst>
                  <a:ext uri="{FF2B5EF4-FFF2-40B4-BE49-F238E27FC236}">
                    <a16:creationId xmlns:a16="http://schemas.microsoft.com/office/drawing/2014/main" id="{FE84F8EB-F3E0-7CDB-82F6-17F2C33E06E0}"/>
                  </a:ext>
                </a:extLst>
              </p:cNvPr>
              <p:cNvSpPr txBox="1">
                <a:spLocks/>
              </p:cNvSpPr>
              <p:nvPr/>
            </p:nvSpPr>
            <p:spPr>
              <a:xfrm>
                <a:off x="250572" y="2821492"/>
                <a:ext cx="2700000" cy="558830"/>
              </a:xfrm>
              <a:prstGeom prst="rect">
                <a:avLst/>
              </a:prstGeom>
            </p:spPr>
            <p:txBody>
              <a:bodyPr vert="horz" wrap="square" lIns="0" tIns="0" rIns="45720" bIns="0" rtlCol="0" anchor="t"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Paul RAIMBAULT</a:t>
                </a:r>
                <a:br>
                  <a:rPr lang="fr-FR" sz="1600" b="1" dirty="0">
                    <a:solidFill>
                      <a:prstClr val="black"/>
                    </a:solidFill>
                    <a:latin typeface="Raleway" panose="020B0003030101060003" pitchFamily="34" charset="0"/>
                    <a:ea typeface="Verdana" panose="020B0604030504040204" pitchFamily="34" charset="0"/>
                    <a:cs typeface="Verdana" panose="020B0604030504040204" pitchFamily="34" charset="0"/>
                  </a:rPr>
                </a:b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Gérant</a:t>
                </a:r>
              </a:p>
            </p:txBody>
          </p:sp>
          <p:sp>
            <p:nvSpPr>
              <p:cNvPr id="81" name="Subtitle 2">
                <a:extLst>
                  <a:ext uri="{FF2B5EF4-FFF2-40B4-BE49-F238E27FC236}">
                    <a16:creationId xmlns:a16="http://schemas.microsoft.com/office/drawing/2014/main" id="{A4A25433-B25C-5589-FE77-B6E7EECFA652}"/>
                  </a:ext>
                </a:extLst>
              </p:cNvPr>
              <p:cNvSpPr txBox="1">
                <a:spLocks/>
              </p:cNvSpPr>
              <p:nvPr/>
            </p:nvSpPr>
            <p:spPr>
              <a:xfrm>
                <a:off x="250571" y="3638255"/>
                <a:ext cx="2700000" cy="381689"/>
              </a:xfrm>
              <a:prstGeom prst="rect">
                <a:avLst/>
              </a:prstGeom>
            </p:spPr>
            <p:txBody>
              <a:bodyPr vert="horz" wrap="square" lIns="0" tIns="0" rIns="45720" bIns="0" rtlCol="0" anchor="t"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srgbClr val="007CB7"/>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CEBAT</a:t>
                </a:r>
                <a:r>
                  <a:rPr kumimoji="0" lang="fr-FR" sz="2000" b="1" i="0" u="none" strike="noStrike" kern="1200" cap="none" spc="0" normalizeH="0" baseline="0" noProof="0" dirty="0">
                    <a:ln>
                      <a:noFill/>
                    </a:ln>
                    <a:solidFill>
                      <a:srgbClr val="007CB7"/>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2</a:t>
                </a:r>
                <a:endParaRPr lang="fr-FR" sz="2000" dirty="0">
                  <a:solidFill>
                    <a:srgbClr val="007CB7"/>
                  </a:solidFill>
                  <a:latin typeface="Raleway" panose="020B0003030101060003" pitchFamily="34" charset="0"/>
                  <a:ea typeface="Verdana" panose="020B0604030504040204" pitchFamily="34" charset="0"/>
                  <a:cs typeface="Verdana" panose="020B0604030504040204" pitchFamily="34" charset="0"/>
                </a:endParaRPr>
              </a:p>
            </p:txBody>
          </p:sp>
        </p:grpSp>
        <p:pic>
          <p:nvPicPr>
            <p:cNvPr id="69" name="Image 68" descr="Une image contenant personne, homme, tenue, pose&#10;&#10;Description générée automatiquement">
              <a:extLst>
                <a:ext uri="{FF2B5EF4-FFF2-40B4-BE49-F238E27FC236}">
                  <a16:creationId xmlns:a16="http://schemas.microsoft.com/office/drawing/2014/main" id="{E111316F-51E2-63CF-F160-4D22DDCAF8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9495" y="3741904"/>
              <a:ext cx="1638000" cy="1638000"/>
            </a:xfrm>
            <a:prstGeom prst="rect">
              <a:avLst/>
            </a:prstGeom>
          </p:spPr>
        </p:pic>
      </p:grpSp>
      <p:grpSp>
        <p:nvGrpSpPr>
          <p:cNvPr id="85" name="Groupe 84">
            <a:extLst>
              <a:ext uri="{FF2B5EF4-FFF2-40B4-BE49-F238E27FC236}">
                <a16:creationId xmlns:a16="http://schemas.microsoft.com/office/drawing/2014/main" id="{907B83C4-5356-197D-6965-E9AB6A29F5F2}"/>
              </a:ext>
            </a:extLst>
          </p:cNvPr>
          <p:cNvGrpSpPr/>
          <p:nvPr/>
        </p:nvGrpSpPr>
        <p:grpSpPr>
          <a:xfrm>
            <a:off x="3427729" y="793173"/>
            <a:ext cx="2454545" cy="2958190"/>
            <a:chOff x="3427729" y="793173"/>
            <a:chExt cx="2454545" cy="2958190"/>
          </a:xfrm>
        </p:grpSpPr>
        <p:sp>
          <p:nvSpPr>
            <p:cNvPr id="6" name="Subtitle 2">
              <a:extLst>
                <a:ext uri="{FF2B5EF4-FFF2-40B4-BE49-F238E27FC236}">
                  <a16:creationId xmlns:a16="http://schemas.microsoft.com/office/drawing/2014/main" id="{29F4CB0A-A991-A7A6-223E-1E142CF9C737}"/>
                </a:ext>
              </a:extLst>
            </p:cNvPr>
            <p:cNvSpPr txBox="1">
              <a:spLocks/>
            </p:cNvSpPr>
            <p:nvPr/>
          </p:nvSpPr>
          <p:spPr>
            <a:xfrm>
              <a:off x="3427729" y="2536018"/>
              <a:ext cx="2454545" cy="508027"/>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Julien PARC</a:t>
              </a:r>
              <a:b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b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Responsable Études Prospectives</a:t>
              </a:r>
              <a:endParaRPr kumimoji="0" lang="fr-FR" sz="12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endParaRPr>
            </a:p>
          </p:txBody>
        </p:sp>
        <p:pic>
          <p:nvPicPr>
            <p:cNvPr id="50" name="Image 49" descr="Une image contenant homme, personne, pose, mâle&#10;&#10;Description générée automatiquement">
              <a:extLst>
                <a:ext uri="{FF2B5EF4-FFF2-40B4-BE49-F238E27FC236}">
                  <a16:creationId xmlns:a16="http://schemas.microsoft.com/office/drawing/2014/main" id="{4E15157D-0D4C-2E41-4CA8-928EB882DA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6877" y="793173"/>
              <a:ext cx="1638000" cy="1638000"/>
            </a:xfrm>
            <a:prstGeom prst="rect">
              <a:avLst/>
            </a:prstGeom>
          </p:spPr>
        </p:pic>
        <p:pic>
          <p:nvPicPr>
            <p:cNvPr id="1026" name="Picture 2" descr="POUGET Consultants | Bureau d'études thermiques et fluides">
              <a:extLst>
                <a:ext uri="{FF2B5EF4-FFF2-40B4-BE49-F238E27FC236}">
                  <a16:creationId xmlns:a16="http://schemas.microsoft.com/office/drawing/2014/main" id="{44E38A9A-AB3A-B8C4-63C2-D50845E896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8916" y="3254733"/>
              <a:ext cx="1372169" cy="496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e 85">
            <a:extLst>
              <a:ext uri="{FF2B5EF4-FFF2-40B4-BE49-F238E27FC236}">
                <a16:creationId xmlns:a16="http://schemas.microsoft.com/office/drawing/2014/main" id="{6A5E9D73-08AC-2F5F-D167-5EB2520398D7}"/>
              </a:ext>
            </a:extLst>
          </p:cNvPr>
          <p:cNvGrpSpPr/>
          <p:nvPr/>
        </p:nvGrpSpPr>
        <p:grpSpPr>
          <a:xfrm>
            <a:off x="6273079" y="793173"/>
            <a:ext cx="2454545" cy="2958190"/>
            <a:chOff x="6273079" y="793173"/>
            <a:chExt cx="2454545" cy="2958190"/>
          </a:xfrm>
        </p:grpSpPr>
        <p:sp>
          <p:nvSpPr>
            <p:cNvPr id="53" name="Subtitle 2">
              <a:extLst>
                <a:ext uri="{FF2B5EF4-FFF2-40B4-BE49-F238E27FC236}">
                  <a16:creationId xmlns:a16="http://schemas.microsoft.com/office/drawing/2014/main" id="{DBC5D3F9-EA38-3142-AA8B-CCFE28AD5394}"/>
                </a:ext>
              </a:extLst>
            </p:cNvPr>
            <p:cNvSpPr txBox="1">
              <a:spLocks/>
            </p:cNvSpPr>
            <p:nvPr/>
          </p:nvSpPr>
          <p:spPr>
            <a:xfrm>
              <a:off x="6273079" y="2530866"/>
              <a:ext cx="2454545" cy="507273"/>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Tom SARREBOURSE</a:t>
              </a:r>
              <a:endParaRPr lang="fr-FR" sz="1600" b="1" dirty="0">
                <a:solidFill>
                  <a:prstClr val="black"/>
                </a:solidFill>
                <a:latin typeface="Raleway" panose="020B0003030101060003" pitchFamily="34" charset="0"/>
                <a:ea typeface="Verdana" panose="020B0604030504040204" pitchFamily="34" charset="0"/>
                <a:cs typeface="Verdana" panose="020B0604030504040204" pitchFamily="34" charset="0"/>
              </a:endParaRPr>
            </a:p>
            <a:p>
              <a:pPr marR="0" lvl="0" indent="0" defTabSz="543818" rtl="0" eaLnBrk="1" fontAlgn="auto" latinLnBrk="0" hangingPunct="1">
                <a:lnSpc>
                  <a:spcPct val="150000"/>
                </a:lnSpc>
                <a:spcBef>
                  <a:spcPts val="0"/>
                </a:spcBef>
                <a:spcAft>
                  <a:spcPts val="0"/>
                </a:spcAft>
                <a:buClrTx/>
                <a:buSzTx/>
                <a:buFont typeface="Arial"/>
                <a:buNone/>
                <a:tabLst/>
                <a:defRPr/>
              </a:pP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Ingénieur Environnement &amp; Climat</a:t>
              </a:r>
              <a:endParaRPr kumimoji="0" lang="fr-FR" sz="12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endParaRPr>
            </a:p>
          </p:txBody>
        </p:sp>
        <p:pic>
          <p:nvPicPr>
            <p:cNvPr id="55" name="Image 54" descr="Une image contenant homme, personne, signe, pose&#10;&#10;Description générée automatiquement">
              <a:extLst>
                <a:ext uri="{FF2B5EF4-FFF2-40B4-BE49-F238E27FC236}">
                  <a16:creationId xmlns:a16="http://schemas.microsoft.com/office/drawing/2014/main" id="{5E162485-F37A-9CB1-080F-3496EFB4FA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4579" y="793173"/>
              <a:ext cx="1638000" cy="1638000"/>
            </a:xfrm>
            <a:prstGeom prst="rect">
              <a:avLst/>
            </a:prstGeom>
          </p:spPr>
        </p:pic>
        <p:pic>
          <p:nvPicPr>
            <p:cNvPr id="70" name="Picture 2" descr="POUGET Consultants | Bureau d'études thermiques et fluides">
              <a:extLst>
                <a:ext uri="{FF2B5EF4-FFF2-40B4-BE49-F238E27FC236}">
                  <a16:creationId xmlns:a16="http://schemas.microsoft.com/office/drawing/2014/main" id="{EB425557-A0D7-E458-F0A8-FE7777B9DA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9021" y="3254733"/>
              <a:ext cx="1372169" cy="496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7" name="Groupe 86">
            <a:extLst>
              <a:ext uri="{FF2B5EF4-FFF2-40B4-BE49-F238E27FC236}">
                <a16:creationId xmlns:a16="http://schemas.microsoft.com/office/drawing/2014/main" id="{1049E212-8EFC-C5B5-6854-6A3823BE7F1F}"/>
              </a:ext>
            </a:extLst>
          </p:cNvPr>
          <p:cNvGrpSpPr/>
          <p:nvPr/>
        </p:nvGrpSpPr>
        <p:grpSpPr>
          <a:xfrm>
            <a:off x="9118429" y="792665"/>
            <a:ext cx="2454545" cy="2933170"/>
            <a:chOff x="9118429" y="792665"/>
            <a:chExt cx="2454545" cy="2933170"/>
          </a:xfrm>
        </p:grpSpPr>
        <p:sp>
          <p:nvSpPr>
            <p:cNvPr id="12" name="Subtitle 2">
              <a:extLst>
                <a:ext uri="{FF2B5EF4-FFF2-40B4-BE49-F238E27FC236}">
                  <a16:creationId xmlns:a16="http://schemas.microsoft.com/office/drawing/2014/main" id="{52B28DC5-5250-3B36-66EB-B85547C7D6FD}"/>
                </a:ext>
              </a:extLst>
            </p:cNvPr>
            <p:cNvSpPr txBox="1">
              <a:spLocks/>
            </p:cNvSpPr>
            <p:nvPr/>
          </p:nvSpPr>
          <p:spPr>
            <a:xfrm>
              <a:off x="9118429" y="2525360"/>
              <a:ext cx="2454545" cy="507273"/>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Patrice NORMAND</a:t>
              </a:r>
              <a:endParaRPr lang="fr-FR" sz="1600" b="1" dirty="0">
                <a:solidFill>
                  <a:prstClr val="black"/>
                </a:solidFill>
                <a:latin typeface="Raleway" panose="020B0003030101060003" pitchFamily="34" charset="0"/>
                <a:ea typeface="Verdana" panose="020B0604030504040204" pitchFamily="34" charset="0"/>
                <a:cs typeface="Verdana" panose="020B0604030504040204" pitchFamily="34" charset="0"/>
              </a:endParaRPr>
            </a:p>
            <a:p>
              <a:pPr marR="0" lvl="0" indent="0" defTabSz="543818" rtl="0" eaLnBrk="1" fontAlgn="auto" latinLnBrk="0" hangingPunct="1">
                <a:lnSpc>
                  <a:spcPct val="150000"/>
                </a:lnSpc>
                <a:spcBef>
                  <a:spcPts val="0"/>
                </a:spcBef>
                <a:spcAft>
                  <a:spcPts val="0"/>
                </a:spcAft>
                <a:buClrTx/>
                <a:buSzTx/>
                <a:buFont typeface="Arial"/>
                <a:buNone/>
                <a:tabLst/>
                <a:defRPr/>
              </a:pP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Dirigeant</a:t>
              </a:r>
              <a:endParaRPr kumimoji="0" lang="fr-FR" sz="12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endParaRPr>
            </a:p>
          </p:txBody>
        </p:sp>
        <p:pic>
          <p:nvPicPr>
            <p:cNvPr id="66" name="Image 65" descr="Une image contenant personne, homme, blanc, pose&#10;&#10;Description générée automatiquement">
              <a:extLst>
                <a:ext uri="{FF2B5EF4-FFF2-40B4-BE49-F238E27FC236}">
                  <a16:creationId xmlns:a16="http://schemas.microsoft.com/office/drawing/2014/main" id="{4CEBB41E-FA84-5497-0F23-9C9F7F9EDB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8612" y="792665"/>
              <a:ext cx="1638000" cy="1638000"/>
            </a:xfrm>
            <a:prstGeom prst="rect">
              <a:avLst/>
            </a:prstGeom>
          </p:spPr>
        </p:pic>
        <p:pic>
          <p:nvPicPr>
            <p:cNvPr id="73" name="Image 72" descr="Une image contenant texte, clipart&#10;&#10;Description générée automatiquement">
              <a:extLst>
                <a:ext uri="{FF2B5EF4-FFF2-40B4-BE49-F238E27FC236}">
                  <a16:creationId xmlns:a16="http://schemas.microsoft.com/office/drawing/2014/main" id="{26F5C49A-9B72-241C-C535-264D88AB8F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9045" y="3280262"/>
              <a:ext cx="1317132" cy="445573"/>
            </a:xfrm>
            <a:prstGeom prst="rect">
              <a:avLst/>
            </a:prstGeom>
          </p:spPr>
        </p:pic>
      </p:grpSp>
      <p:grpSp>
        <p:nvGrpSpPr>
          <p:cNvPr id="88" name="Groupe 87">
            <a:extLst>
              <a:ext uri="{FF2B5EF4-FFF2-40B4-BE49-F238E27FC236}">
                <a16:creationId xmlns:a16="http://schemas.microsoft.com/office/drawing/2014/main" id="{94BA6BB3-08D9-9913-52E3-73CFA2A4C1FF}"/>
              </a:ext>
            </a:extLst>
          </p:cNvPr>
          <p:cNvGrpSpPr/>
          <p:nvPr/>
        </p:nvGrpSpPr>
        <p:grpSpPr>
          <a:xfrm>
            <a:off x="1909298" y="3738863"/>
            <a:ext cx="2681450" cy="2878552"/>
            <a:chOff x="1909298" y="3738863"/>
            <a:chExt cx="2681450" cy="2878552"/>
          </a:xfrm>
        </p:grpSpPr>
        <p:sp>
          <p:nvSpPr>
            <p:cNvPr id="57" name="Subtitle 2">
              <a:extLst>
                <a:ext uri="{FF2B5EF4-FFF2-40B4-BE49-F238E27FC236}">
                  <a16:creationId xmlns:a16="http://schemas.microsoft.com/office/drawing/2014/main" id="{A0776543-9B5D-CA4F-A391-1DCC8FEE08A0}"/>
                </a:ext>
              </a:extLst>
            </p:cNvPr>
            <p:cNvSpPr txBox="1">
              <a:spLocks/>
            </p:cNvSpPr>
            <p:nvPr/>
          </p:nvSpPr>
          <p:spPr>
            <a:xfrm>
              <a:off x="1909298" y="5451304"/>
              <a:ext cx="2681450" cy="508027"/>
            </a:xfrm>
            <a:prstGeom prst="rect">
              <a:avLst/>
            </a:prstGeom>
          </p:spPr>
          <p:txBody>
            <a:bodyPr vert="horz" wrap="square" lIns="0" tIns="0" rIns="45720" bIns="0" rtlCol="0" anchor="t"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Alexis DAMIA</a:t>
              </a:r>
              <a:br>
                <a:rPr lang="fr-FR" sz="1600" b="1" dirty="0">
                  <a:solidFill>
                    <a:prstClr val="black"/>
                  </a:solidFill>
                  <a:latin typeface="Raleway" panose="020B0003030101060003" pitchFamily="34" charset="0"/>
                  <a:ea typeface="Verdana" panose="020B0604030504040204" pitchFamily="34" charset="0"/>
                  <a:cs typeface="Verdana" panose="020B0604030504040204" pitchFamily="34" charset="0"/>
                </a:rPr>
              </a:b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Responsable Affaires Publiques France</a:t>
              </a:r>
            </a:p>
          </p:txBody>
        </p:sp>
        <p:pic>
          <p:nvPicPr>
            <p:cNvPr id="63" name="Image 62" descr="Une image contenant homme, personne, pose&#10;&#10;Description générée automatiquement">
              <a:extLst>
                <a:ext uri="{FF2B5EF4-FFF2-40B4-BE49-F238E27FC236}">
                  <a16:creationId xmlns:a16="http://schemas.microsoft.com/office/drawing/2014/main" id="{B240626A-CE7D-844F-8E01-DB2E715564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1024" y="3738863"/>
              <a:ext cx="1638000" cy="1638000"/>
            </a:xfrm>
            <a:prstGeom prst="rect">
              <a:avLst/>
            </a:prstGeom>
          </p:spPr>
        </p:pic>
        <p:pic>
          <p:nvPicPr>
            <p:cNvPr id="75" name="Picture 4">
              <a:extLst>
                <a:ext uri="{FF2B5EF4-FFF2-40B4-BE49-F238E27FC236}">
                  <a16:creationId xmlns:a16="http://schemas.microsoft.com/office/drawing/2014/main" id="{A5DC84BA-3A23-6A81-4849-4EA1FC5E33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87386" y="6317636"/>
              <a:ext cx="1125274" cy="299779"/>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Rectangle 88">
            <a:extLst>
              <a:ext uri="{FF2B5EF4-FFF2-40B4-BE49-F238E27FC236}">
                <a16:creationId xmlns:a16="http://schemas.microsoft.com/office/drawing/2014/main" id="{833F3B91-EE80-CA0E-35BA-E50532B1144B}"/>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4370629"/>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1000"/>
                                        <p:tgtEl>
                                          <p:spTgt spid="85"/>
                                        </p:tgtEl>
                                      </p:cBhvr>
                                    </p:animEffect>
                                    <p:anim calcmode="lin" valueType="num">
                                      <p:cBhvr>
                                        <p:cTn id="14" dur="1000" fill="hold"/>
                                        <p:tgtEl>
                                          <p:spTgt spid="85"/>
                                        </p:tgtEl>
                                        <p:attrNameLst>
                                          <p:attrName>ppt_x</p:attrName>
                                        </p:attrNameLst>
                                      </p:cBhvr>
                                      <p:tavLst>
                                        <p:tav tm="0">
                                          <p:val>
                                            <p:strVal val="#ppt_x"/>
                                          </p:val>
                                        </p:tav>
                                        <p:tav tm="100000">
                                          <p:val>
                                            <p:strVal val="#ppt_x"/>
                                          </p:val>
                                        </p:tav>
                                      </p:tavLst>
                                    </p:anim>
                                    <p:anim calcmode="lin" valueType="num">
                                      <p:cBhvr>
                                        <p:cTn id="15" dur="1000" fill="hold"/>
                                        <p:tgtEl>
                                          <p:spTgt spid="8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1000"/>
                                        <p:tgtEl>
                                          <p:spTgt spid="86"/>
                                        </p:tgtEl>
                                      </p:cBhvr>
                                    </p:animEffect>
                                    <p:anim calcmode="lin" valueType="num">
                                      <p:cBhvr>
                                        <p:cTn id="20" dur="1000" fill="hold"/>
                                        <p:tgtEl>
                                          <p:spTgt spid="86"/>
                                        </p:tgtEl>
                                        <p:attrNameLst>
                                          <p:attrName>ppt_x</p:attrName>
                                        </p:attrNameLst>
                                      </p:cBhvr>
                                      <p:tavLst>
                                        <p:tav tm="0">
                                          <p:val>
                                            <p:strVal val="#ppt_x"/>
                                          </p:val>
                                        </p:tav>
                                        <p:tav tm="100000">
                                          <p:val>
                                            <p:strVal val="#ppt_x"/>
                                          </p:val>
                                        </p:tav>
                                      </p:tavLst>
                                    </p:anim>
                                    <p:anim calcmode="lin" valueType="num">
                                      <p:cBhvr>
                                        <p:cTn id="21" dur="1000" fill="hold"/>
                                        <p:tgtEl>
                                          <p:spTgt spid="8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1000"/>
                                        <p:tgtEl>
                                          <p:spTgt spid="87"/>
                                        </p:tgtEl>
                                      </p:cBhvr>
                                    </p:animEffect>
                                    <p:anim calcmode="lin" valueType="num">
                                      <p:cBhvr>
                                        <p:cTn id="26" dur="1000" fill="hold"/>
                                        <p:tgtEl>
                                          <p:spTgt spid="87"/>
                                        </p:tgtEl>
                                        <p:attrNameLst>
                                          <p:attrName>ppt_x</p:attrName>
                                        </p:attrNameLst>
                                      </p:cBhvr>
                                      <p:tavLst>
                                        <p:tav tm="0">
                                          <p:val>
                                            <p:strVal val="#ppt_x"/>
                                          </p:val>
                                        </p:tav>
                                        <p:tav tm="100000">
                                          <p:val>
                                            <p:strVal val="#ppt_x"/>
                                          </p:val>
                                        </p:tav>
                                      </p:tavLst>
                                    </p:anim>
                                    <p:anim calcmode="lin" valueType="num">
                                      <p:cBhvr>
                                        <p:cTn id="27" dur="1000" fill="hold"/>
                                        <p:tgtEl>
                                          <p:spTgt spid="8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1000"/>
                                        <p:tgtEl>
                                          <p:spTgt spid="88"/>
                                        </p:tgtEl>
                                      </p:cBhvr>
                                    </p:animEffect>
                                    <p:anim calcmode="lin" valueType="num">
                                      <p:cBhvr>
                                        <p:cTn id="32" dur="1000" fill="hold"/>
                                        <p:tgtEl>
                                          <p:spTgt spid="88"/>
                                        </p:tgtEl>
                                        <p:attrNameLst>
                                          <p:attrName>ppt_x</p:attrName>
                                        </p:attrNameLst>
                                      </p:cBhvr>
                                      <p:tavLst>
                                        <p:tav tm="0">
                                          <p:val>
                                            <p:strVal val="#ppt_x"/>
                                          </p:val>
                                        </p:tav>
                                        <p:tav tm="100000">
                                          <p:val>
                                            <p:strVal val="#ppt_x"/>
                                          </p:val>
                                        </p:tav>
                                      </p:tavLst>
                                    </p:anim>
                                    <p:anim calcmode="lin" valueType="num">
                                      <p:cBhvr>
                                        <p:cTn id="33" dur="1000" fill="hold"/>
                                        <p:tgtEl>
                                          <p:spTgt spid="8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1000"/>
                                        <p:tgtEl>
                                          <p:spTgt spid="84"/>
                                        </p:tgtEl>
                                      </p:cBhvr>
                                    </p:animEffect>
                                    <p:anim calcmode="lin" valueType="num">
                                      <p:cBhvr>
                                        <p:cTn id="38" dur="1000" fill="hold"/>
                                        <p:tgtEl>
                                          <p:spTgt spid="84"/>
                                        </p:tgtEl>
                                        <p:attrNameLst>
                                          <p:attrName>ppt_x</p:attrName>
                                        </p:attrNameLst>
                                      </p:cBhvr>
                                      <p:tavLst>
                                        <p:tav tm="0">
                                          <p:val>
                                            <p:strVal val="#ppt_x"/>
                                          </p:val>
                                        </p:tav>
                                        <p:tav tm="100000">
                                          <p:val>
                                            <p:strVal val="#ppt_x"/>
                                          </p:val>
                                        </p:tav>
                                      </p:tavLst>
                                    </p:anim>
                                    <p:anim calcmode="lin" valueType="num">
                                      <p:cBhvr>
                                        <p:cTn id="39" dur="1000" fill="hold"/>
                                        <p:tgtEl>
                                          <p:spTgt spid="8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Une image contenant fenêtre, intérieur, cité&#10;&#10;Description générée automatiquement">
            <a:extLst>
              <a:ext uri="{FF2B5EF4-FFF2-40B4-BE49-F238E27FC236}">
                <a16:creationId xmlns:a16="http://schemas.microsoft.com/office/drawing/2014/main" id="{0D98D6F9-BBDF-3E30-A86F-3A51CF2148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123999" cy="6858000"/>
          </a:xfrm>
          <a:prstGeom prst="rect">
            <a:avLst/>
          </a:prstGeom>
        </p:spPr>
      </p:pic>
      <p:pic>
        <p:nvPicPr>
          <p:cNvPr id="22" name="Image 21">
            <a:extLst>
              <a:ext uri="{FF2B5EF4-FFF2-40B4-BE49-F238E27FC236}">
                <a16:creationId xmlns:a16="http://schemas.microsoft.com/office/drawing/2014/main" id="{C610D17B-FFA1-29C5-E1B6-C37DBA72B38F}"/>
              </a:ext>
            </a:extLst>
          </p:cNvPr>
          <p:cNvPicPr>
            <a:picLocks noChangeAspect="1"/>
          </p:cNvPicPr>
          <p:nvPr/>
        </p:nvPicPr>
        <p:blipFill rotWithShape="1">
          <a:blip r:embed="rId4">
            <a:alphaModFix amt="30000"/>
          </a:blip>
          <a:srcRect l="92987" b="65483"/>
          <a:stretch/>
        </p:blipFill>
        <p:spPr>
          <a:xfrm>
            <a:off x="7088" y="-2"/>
            <a:ext cx="8124000" cy="6858001"/>
          </a:xfrm>
          <a:prstGeom prst="rect">
            <a:avLst/>
          </a:prstGeom>
        </p:spPr>
      </p:pic>
      <p:sp>
        <p:nvSpPr>
          <p:cNvPr id="8" name="ZoneTexte 7">
            <a:extLst>
              <a:ext uri="{FF2B5EF4-FFF2-40B4-BE49-F238E27FC236}">
                <a16:creationId xmlns:a16="http://schemas.microsoft.com/office/drawing/2014/main" id="{76FA1F27-07CF-0646-2D69-0AE15C650FB0}"/>
              </a:ext>
            </a:extLst>
          </p:cNvPr>
          <p:cNvSpPr txBox="1"/>
          <p:nvPr/>
        </p:nvSpPr>
        <p:spPr bwMode="auto">
          <a:xfrm>
            <a:off x="0" y="4390661"/>
            <a:ext cx="8123996" cy="1041770"/>
          </a:xfrm>
          <a:prstGeom prst="rect">
            <a:avLst/>
          </a:prstGeom>
          <a:solidFill>
            <a:srgbClr val="FFFFFF">
              <a:alpha val="75000"/>
            </a:srgbClr>
          </a:solidFill>
          <a:ln>
            <a:noFill/>
          </a:ln>
        </p:spPr>
        <p:txBody>
          <a:bodyPr vert="horz" wrap="square" lIns="68580" tIns="34290" rIns="68580" bIns="3429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cap="none" dirty="0">
                <a:solidFill>
                  <a:srgbClr val="007CB7"/>
                </a:solidFill>
                <a:latin typeface="Raleway" panose="020B0003030101060003" pitchFamily="34" charset="0"/>
                <a:ea typeface="Verdana" panose="020B0604030504040204" pitchFamily="34" charset="0"/>
                <a:cs typeface="Verdana" panose="020B0604030504040204" pitchFamily="34" charset="0"/>
              </a:rPr>
              <a:t>Comment intégrer le numérique dans le </a:t>
            </a:r>
            <a:br>
              <a:rPr lang="fr-FR" sz="2400" cap="none" dirty="0">
                <a:solidFill>
                  <a:srgbClr val="007CB7"/>
                </a:solidFill>
                <a:latin typeface="Raleway" panose="020B0003030101060003" pitchFamily="34" charset="0"/>
                <a:ea typeface="Verdana" panose="020B0604030504040204" pitchFamily="34" charset="0"/>
                <a:cs typeface="Verdana" panose="020B0604030504040204" pitchFamily="34" charset="0"/>
              </a:rPr>
            </a:br>
            <a:r>
              <a:rPr lang="fr-FR" sz="2400" cap="none" dirty="0">
                <a:solidFill>
                  <a:srgbClr val="007CB7"/>
                </a:solidFill>
                <a:latin typeface="Raleway" panose="020B0003030101060003" pitchFamily="34" charset="0"/>
                <a:ea typeface="Verdana" panose="020B0604030504040204" pitchFamily="34" charset="0"/>
                <a:cs typeface="Verdana" panose="020B0604030504040204" pitchFamily="34" charset="0"/>
              </a:rPr>
              <a:t>déploiement de solutions de confort d’été ?</a:t>
            </a:r>
            <a:endParaRPr lang="fr-FR" sz="1600" cap="none" dirty="0">
              <a:solidFill>
                <a:srgbClr val="007CB7"/>
              </a:solidFill>
              <a:latin typeface="Raleway" panose="020B0003030101060003" pitchFamily="34" charset="0"/>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id="{69B2122F-C9A8-8EFD-908F-92CC842CC713}"/>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4"/>
          </a:p>
        </p:txBody>
      </p:sp>
      <p:cxnSp>
        <p:nvCxnSpPr>
          <p:cNvPr id="10" name="Connecteur droit 9">
            <a:extLst>
              <a:ext uri="{FF2B5EF4-FFF2-40B4-BE49-F238E27FC236}">
                <a16:creationId xmlns:a16="http://schemas.microsoft.com/office/drawing/2014/main" id="{DFDBC42F-5A77-9A4B-90E2-82ACEBAABA1C}"/>
              </a:ext>
            </a:extLst>
          </p:cNvPr>
          <p:cNvCxnSpPr/>
          <p:nvPr/>
        </p:nvCxnSpPr>
        <p:spPr>
          <a:xfrm>
            <a:off x="8124000" y="0"/>
            <a:ext cx="0" cy="6858000"/>
          </a:xfrm>
          <a:prstGeom prst="line">
            <a:avLst/>
          </a:prstGeom>
          <a:ln w="44450">
            <a:solidFill>
              <a:srgbClr val="007CB7"/>
            </a:solidFill>
          </a:ln>
        </p:spPr>
        <p:style>
          <a:lnRef idx="1">
            <a:schemeClr val="accent1"/>
          </a:lnRef>
          <a:fillRef idx="0">
            <a:schemeClr val="accent1"/>
          </a:fillRef>
          <a:effectRef idx="0">
            <a:schemeClr val="accent1"/>
          </a:effectRef>
          <a:fontRef idx="minor">
            <a:schemeClr val="tx1"/>
          </a:fontRef>
        </p:style>
      </p:cxnSp>
      <p:grpSp>
        <p:nvGrpSpPr>
          <p:cNvPr id="7" name="Groupe 6">
            <a:extLst>
              <a:ext uri="{FF2B5EF4-FFF2-40B4-BE49-F238E27FC236}">
                <a16:creationId xmlns:a16="http://schemas.microsoft.com/office/drawing/2014/main" id="{33112D63-1C39-055A-C6BF-314201653579}"/>
              </a:ext>
            </a:extLst>
          </p:cNvPr>
          <p:cNvGrpSpPr/>
          <p:nvPr/>
        </p:nvGrpSpPr>
        <p:grpSpPr>
          <a:xfrm>
            <a:off x="8897449" y="1678814"/>
            <a:ext cx="2700001" cy="3078792"/>
            <a:chOff x="4850403" y="3741904"/>
            <a:chExt cx="2454546" cy="2798902"/>
          </a:xfrm>
        </p:grpSpPr>
        <p:grpSp>
          <p:nvGrpSpPr>
            <p:cNvPr id="11" name="Groupe 10">
              <a:extLst>
                <a:ext uri="{FF2B5EF4-FFF2-40B4-BE49-F238E27FC236}">
                  <a16:creationId xmlns:a16="http://schemas.microsoft.com/office/drawing/2014/main" id="{2819BCF5-BE25-04CB-A399-88FCA08823C6}"/>
                </a:ext>
              </a:extLst>
            </p:cNvPr>
            <p:cNvGrpSpPr/>
            <p:nvPr/>
          </p:nvGrpSpPr>
          <p:grpSpPr>
            <a:xfrm>
              <a:off x="4850403" y="5451303"/>
              <a:ext cx="2454546" cy="1089503"/>
              <a:chOff x="250571" y="2821492"/>
              <a:chExt cx="2700001" cy="1198452"/>
            </a:xfrm>
          </p:grpSpPr>
          <p:sp>
            <p:nvSpPr>
              <p:cNvPr id="19" name="Subtitle 2">
                <a:extLst>
                  <a:ext uri="{FF2B5EF4-FFF2-40B4-BE49-F238E27FC236}">
                    <a16:creationId xmlns:a16="http://schemas.microsoft.com/office/drawing/2014/main" id="{106D1B5F-408E-042F-9921-8AD0D4379537}"/>
                  </a:ext>
                </a:extLst>
              </p:cNvPr>
              <p:cNvSpPr txBox="1">
                <a:spLocks/>
              </p:cNvSpPr>
              <p:nvPr/>
            </p:nvSpPr>
            <p:spPr>
              <a:xfrm>
                <a:off x="250572" y="2821492"/>
                <a:ext cx="2700000" cy="558830"/>
              </a:xfrm>
              <a:prstGeom prst="rect">
                <a:avLst/>
              </a:prstGeom>
            </p:spPr>
            <p:txBody>
              <a:bodyPr vert="horz" wrap="square" lIns="0" tIns="0" rIns="45720" bIns="0" rtlCol="0" anchor="t"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Paul RAIMBAULT</a:t>
                </a:r>
                <a:br>
                  <a:rPr lang="fr-FR" sz="1600" b="1" dirty="0">
                    <a:solidFill>
                      <a:prstClr val="black"/>
                    </a:solidFill>
                    <a:latin typeface="Raleway" panose="020B0003030101060003" pitchFamily="34" charset="0"/>
                    <a:ea typeface="Verdana" panose="020B0604030504040204" pitchFamily="34" charset="0"/>
                    <a:cs typeface="Verdana" panose="020B0604030504040204" pitchFamily="34" charset="0"/>
                  </a:rPr>
                </a:b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Gérant</a:t>
                </a:r>
              </a:p>
            </p:txBody>
          </p:sp>
          <p:sp>
            <p:nvSpPr>
              <p:cNvPr id="20" name="Subtitle 2">
                <a:extLst>
                  <a:ext uri="{FF2B5EF4-FFF2-40B4-BE49-F238E27FC236}">
                    <a16:creationId xmlns:a16="http://schemas.microsoft.com/office/drawing/2014/main" id="{73805046-5A66-B3FB-CDB0-E131EB782602}"/>
                  </a:ext>
                </a:extLst>
              </p:cNvPr>
              <p:cNvSpPr txBox="1">
                <a:spLocks/>
              </p:cNvSpPr>
              <p:nvPr/>
            </p:nvSpPr>
            <p:spPr>
              <a:xfrm>
                <a:off x="250571" y="3638255"/>
                <a:ext cx="2700000" cy="381689"/>
              </a:xfrm>
              <a:prstGeom prst="rect">
                <a:avLst/>
              </a:prstGeom>
            </p:spPr>
            <p:txBody>
              <a:bodyPr vert="horz" wrap="square" lIns="0" tIns="0" rIns="45720" bIns="0" rtlCol="0" anchor="t"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srgbClr val="007CB7"/>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CEBAT</a:t>
                </a:r>
                <a:r>
                  <a:rPr kumimoji="0" lang="fr-FR" sz="2000" b="1" i="0" u="none" strike="noStrike" kern="1200" cap="none" spc="0" normalizeH="0" baseline="0" noProof="0" dirty="0">
                    <a:ln>
                      <a:noFill/>
                    </a:ln>
                    <a:solidFill>
                      <a:srgbClr val="007CB7"/>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2</a:t>
                </a:r>
                <a:endParaRPr lang="fr-FR" sz="2000" dirty="0">
                  <a:solidFill>
                    <a:srgbClr val="007CB7"/>
                  </a:solidFill>
                  <a:latin typeface="Raleway" panose="020B0003030101060003" pitchFamily="34" charset="0"/>
                  <a:ea typeface="Verdana" panose="020B0604030504040204" pitchFamily="34" charset="0"/>
                  <a:cs typeface="Verdana" panose="020B0604030504040204" pitchFamily="34" charset="0"/>
                </a:endParaRPr>
              </a:p>
            </p:txBody>
          </p:sp>
        </p:grpSp>
        <p:pic>
          <p:nvPicPr>
            <p:cNvPr id="12" name="Image 11" descr="Une image contenant personne, homme, tenue, pose&#10;&#10;Description générée automatiquement">
              <a:extLst>
                <a:ext uri="{FF2B5EF4-FFF2-40B4-BE49-F238E27FC236}">
                  <a16:creationId xmlns:a16="http://schemas.microsoft.com/office/drawing/2014/main" id="{83D1F417-FC7F-E2BE-773E-DFD1DC9B5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495" y="3741904"/>
              <a:ext cx="1638000" cy="1638000"/>
            </a:xfrm>
            <a:prstGeom prst="rect">
              <a:avLst/>
            </a:prstGeom>
          </p:spPr>
        </p:pic>
      </p:grpSp>
    </p:spTree>
    <p:extLst>
      <p:ext uri="{BB962C8B-B14F-4D97-AF65-F5344CB8AC3E}">
        <p14:creationId xmlns:p14="http://schemas.microsoft.com/office/powerpoint/2010/main" val="27991415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93C87BD-03B2-AB49-AFEB-6C0FB7136C8C}"/>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EXEMPLE DE LISTE</a:t>
            </a:r>
          </a:p>
        </p:txBody>
      </p:sp>
      <p:grpSp>
        <p:nvGrpSpPr>
          <p:cNvPr id="35" name="Groupe 34">
            <a:extLst>
              <a:ext uri="{FF2B5EF4-FFF2-40B4-BE49-F238E27FC236}">
                <a16:creationId xmlns:a16="http://schemas.microsoft.com/office/drawing/2014/main" id="{F2C513CB-BF6D-2B4B-A3C3-495600AED629}"/>
              </a:ext>
            </a:extLst>
          </p:cNvPr>
          <p:cNvGrpSpPr/>
          <p:nvPr/>
        </p:nvGrpSpPr>
        <p:grpSpPr>
          <a:xfrm>
            <a:off x="533400" y="1235056"/>
            <a:ext cx="10618418" cy="584775"/>
            <a:chOff x="533400" y="1274262"/>
            <a:chExt cx="10618418" cy="584775"/>
          </a:xfrm>
        </p:grpSpPr>
        <p:sp>
          <p:nvSpPr>
            <p:cNvPr id="11" name="ZoneTexte 10">
              <a:extLst>
                <a:ext uri="{FF2B5EF4-FFF2-40B4-BE49-F238E27FC236}">
                  <a16:creationId xmlns:a16="http://schemas.microsoft.com/office/drawing/2014/main" id="{82A987AE-BA96-44B4-9303-AC00B00708BA}"/>
                </a:ext>
              </a:extLst>
            </p:cNvPr>
            <p:cNvSpPr txBox="1"/>
            <p:nvPr/>
          </p:nvSpPr>
          <p:spPr>
            <a:xfrm>
              <a:off x="4779818" y="1274262"/>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0" name="ZoneTexte 19">
              <a:extLst>
                <a:ext uri="{FF2B5EF4-FFF2-40B4-BE49-F238E27FC236}">
                  <a16:creationId xmlns:a16="http://schemas.microsoft.com/office/drawing/2014/main" id="{9DC0ACD6-8C4E-184A-9B0E-E0FB7A75391D}"/>
                </a:ext>
              </a:extLst>
            </p:cNvPr>
            <p:cNvSpPr txBox="1"/>
            <p:nvPr/>
          </p:nvSpPr>
          <p:spPr>
            <a:xfrm>
              <a:off x="533400" y="1274263"/>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1</a:t>
              </a:r>
            </a:p>
          </p:txBody>
        </p:sp>
      </p:grpSp>
      <p:grpSp>
        <p:nvGrpSpPr>
          <p:cNvPr id="34" name="Groupe 33">
            <a:extLst>
              <a:ext uri="{FF2B5EF4-FFF2-40B4-BE49-F238E27FC236}">
                <a16:creationId xmlns:a16="http://schemas.microsoft.com/office/drawing/2014/main" id="{A530D174-1A4B-5D47-81AD-E8FAED287005}"/>
              </a:ext>
            </a:extLst>
          </p:cNvPr>
          <p:cNvGrpSpPr/>
          <p:nvPr/>
        </p:nvGrpSpPr>
        <p:grpSpPr>
          <a:xfrm>
            <a:off x="533400" y="2172116"/>
            <a:ext cx="10591800" cy="584775"/>
            <a:chOff x="533400" y="2045084"/>
            <a:chExt cx="10591800" cy="584775"/>
          </a:xfrm>
        </p:grpSpPr>
        <p:sp>
          <p:nvSpPr>
            <p:cNvPr id="7" name="ZoneTexte 6">
              <a:extLst>
                <a:ext uri="{FF2B5EF4-FFF2-40B4-BE49-F238E27FC236}">
                  <a16:creationId xmlns:a16="http://schemas.microsoft.com/office/drawing/2014/main" id="{5B3C8ECB-8CE0-4BCF-8193-AA224D6670E2}"/>
                </a:ext>
              </a:extLst>
            </p:cNvPr>
            <p:cNvSpPr txBox="1"/>
            <p:nvPr/>
          </p:nvSpPr>
          <p:spPr>
            <a:xfrm>
              <a:off x="4753200" y="2045084"/>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1" name="ZoneTexte 20">
              <a:extLst>
                <a:ext uri="{FF2B5EF4-FFF2-40B4-BE49-F238E27FC236}">
                  <a16:creationId xmlns:a16="http://schemas.microsoft.com/office/drawing/2014/main" id="{3C56A674-ABEB-7C4B-9908-B931FB021B8D}"/>
                </a:ext>
              </a:extLst>
            </p:cNvPr>
            <p:cNvSpPr txBox="1"/>
            <p:nvPr/>
          </p:nvSpPr>
          <p:spPr>
            <a:xfrm>
              <a:off x="533400" y="2045084"/>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2</a:t>
              </a:r>
            </a:p>
          </p:txBody>
        </p:sp>
      </p:grpSp>
      <p:grpSp>
        <p:nvGrpSpPr>
          <p:cNvPr id="33" name="Groupe 32">
            <a:extLst>
              <a:ext uri="{FF2B5EF4-FFF2-40B4-BE49-F238E27FC236}">
                <a16:creationId xmlns:a16="http://schemas.microsoft.com/office/drawing/2014/main" id="{925FC278-1303-2440-9B59-3C009F38E196}"/>
              </a:ext>
            </a:extLst>
          </p:cNvPr>
          <p:cNvGrpSpPr/>
          <p:nvPr/>
        </p:nvGrpSpPr>
        <p:grpSpPr>
          <a:xfrm>
            <a:off x="533400" y="3136401"/>
            <a:ext cx="10614219" cy="584775"/>
            <a:chOff x="533400" y="2804399"/>
            <a:chExt cx="10614219" cy="584775"/>
          </a:xfrm>
        </p:grpSpPr>
        <p:sp>
          <p:nvSpPr>
            <p:cNvPr id="8" name="ZoneTexte 7">
              <a:extLst>
                <a:ext uri="{FF2B5EF4-FFF2-40B4-BE49-F238E27FC236}">
                  <a16:creationId xmlns:a16="http://schemas.microsoft.com/office/drawing/2014/main" id="{540EED6B-2CA0-442B-90E6-47F98A82CBA5}"/>
                </a:ext>
              </a:extLst>
            </p:cNvPr>
            <p:cNvSpPr txBox="1"/>
            <p:nvPr/>
          </p:nvSpPr>
          <p:spPr>
            <a:xfrm>
              <a:off x="4775619" y="2804399"/>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2" name="ZoneTexte 21">
              <a:extLst>
                <a:ext uri="{FF2B5EF4-FFF2-40B4-BE49-F238E27FC236}">
                  <a16:creationId xmlns:a16="http://schemas.microsoft.com/office/drawing/2014/main" id="{FE44E2C5-0983-DB4B-A87C-99522F2160DE}"/>
                </a:ext>
              </a:extLst>
            </p:cNvPr>
            <p:cNvSpPr txBox="1"/>
            <p:nvPr/>
          </p:nvSpPr>
          <p:spPr>
            <a:xfrm>
              <a:off x="533400" y="2804399"/>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3</a:t>
              </a:r>
            </a:p>
          </p:txBody>
        </p:sp>
      </p:grpSp>
      <p:grpSp>
        <p:nvGrpSpPr>
          <p:cNvPr id="32" name="Groupe 31">
            <a:extLst>
              <a:ext uri="{FF2B5EF4-FFF2-40B4-BE49-F238E27FC236}">
                <a16:creationId xmlns:a16="http://schemas.microsoft.com/office/drawing/2014/main" id="{9EA658A0-38AC-0741-B5F7-4C415257E9C3}"/>
              </a:ext>
            </a:extLst>
          </p:cNvPr>
          <p:cNvGrpSpPr/>
          <p:nvPr/>
        </p:nvGrpSpPr>
        <p:grpSpPr>
          <a:xfrm>
            <a:off x="381000" y="4073461"/>
            <a:ext cx="10766619" cy="584775"/>
            <a:chOff x="381000" y="3441709"/>
            <a:chExt cx="10766619" cy="584775"/>
          </a:xfrm>
        </p:grpSpPr>
        <p:sp>
          <p:nvSpPr>
            <p:cNvPr id="15" name="ZoneTexte 14">
              <a:extLst>
                <a:ext uri="{FF2B5EF4-FFF2-40B4-BE49-F238E27FC236}">
                  <a16:creationId xmlns:a16="http://schemas.microsoft.com/office/drawing/2014/main" id="{0D0492CB-F19D-4821-AB72-AE3B2D887752}"/>
                </a:ext>
              </a:extLst>
            </p:cNvPr>
            <p:cNvSpPr txBox="1"/>
            <p:nvPr/>
          </p:nvSpPr>
          <p:spPr>
            <a:xfrm>
              <a:off x="4775619" y="3441709"/>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3" name="ZoneTexte 22">
              <a:extLst>
                <a:ext uri="{FF2B5EF4-FFF2-40B4-BE49-F238E27FC236}">
                  <a16:creationId xmlns:a16="http://schemas.microsoft.com/office/drawing/2014/main" id="{21477A60-AB22-2B42-84D7-37AB54C6A3A4}"/>
                </a:ext>
              </a:extLst>
            </p:cNvPr>
            <p:cNvSpPr txBox="1"/>
            <p:nvPr/>
          </p:nvSpPr>
          <p:spPr>
            <a:xfrm>
              <a:off x="381000" y="3441709"/>
              <a:ext cx="3600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4</a:t>
              </a:r>
            </a:p>
          </p:txBody>
        </p:sp>
      </p:grpSp>
      <p:grpSp>
        <p:nvGrpSpPr>
          <p:cNvPr id="39" name="Groupe 38">
            <a:extLst>
              <a:ext uri="{FF2B5EF4-FFF2-40B4-BE49-F238E27FC236}">
                <a16:creationId xmlns:a16="http://schemas.microsoft.com/office/drawing/2014/main" id="{67155575-23F6-3947-95ED-87557BD6598B}"/>
              </a:ext>
            </a:extLst>
          </p:cNvPr>
          <p:cNvGrpSpPr/>
          <p:nvPr/>
        </p:nvGrpSpPr>
        <p:grpSpPr>
          <a:xfrm>
            <a:off x="381000" y="5010519"/>
            <a:ext cx="10766619" cy="584775"/>
            <a:chOff x="381000" y="4114800"/>
            <a:chExt cx="10766619" cy="584775"/>
          </a:xfrm>
        </p:grpSpPr>
        <p:sp>
          <p:nvSpPr>
            <p:cNvPr id="40" name="ZoneTexte 39">
              <a:extLst>
                <a:ext uri="{FF2B5EF4-FFF2-40B4-BE49-F238E27FC236}">
                  <a16:creationId xmlns:a16="http://schemas.microsoft.com/office/drawing/2014/main" id="{A9A80C5D-3784-F445-A761-9694532AE264}"/>
                </a:ext>
              </a:extLst>
            </p:cNvPr>
            <p:cNvSpPr txBox="1"/>
            <p:nvPr/>
          </p:nvSpPr>
          <p:spPr>
            <a:xfrm>
              <a:off x="4775619" y="4114800"/>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41" name="ZoneTexte 40">
              <a:extLst>
                <a:ext uri="{FF2B5EF4-FFF2-40B4-BE49-F238E27FC236}">
                  <a16:creationId xmlns:a16="http://schemas.microsoft.com/office/drawing/2014/main" id="{80659DE0-9AB4-BE4A-9E79-D6F1E52AEB3C}"/>
                </a:ext>
              </a:extLst>
            </p:cNvPr>
            <p:cNvSpPr txBox="1"/>
            <p:nvPr/>
          </p:nvSpPr>
          <p:spPr>
            <a:xfrm>
              <a:off x="381000" y="4114800"/>
              <a:ext cx="3600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5</a:t>
              </a:r>
            </a:p>
          </p:txBody>
        </p:sp>
      </p:grpSp>
      <p:grpSp>
        <p:nvGrpSpPr>
          <p:cNvPr id="2" name="Groupe 1">
            <a:extLst>
              <a:ext uri="{FF2B5EF4-FFF2-40B4-BE49-F238E27FC236}">
                <a16:creationId xmlns:a16="http://schemas.microsoft.com/office/drawing/2014/main" id="{BD402B2D-F43D-6350-A1E2-CA0B7299744D}"/>
              </a:ext>
            </a:extLst>
          </p:cNvPr>
          <p:cNvGrpSpPr/>
          <p:nvPr/>
        </p:nvGrpSpPr>
        <p:grpSpPr>
          <a:xfrm>
            <a:off x="2896528" y="5924304"/>
            <a:ext cx="1188671" cy="532469"/>
            <a:chOff x="3977246" y="5924304"/>
            <a:chExt cx="1188671" cy="532469"/>
          </a:xfrm>
        </p:grpSpPr>
        <p:sp>
          <p:nvSpPr>
            <p:cNvPr id="3" name="Rectangle 2">
              <a:extLst>
                <a:ext uri="{FF2B5EF4-FFF2-40B4-BE49-F238E27FC236}">
                  <a16:creationId xmlns:a16="http://schemas.microsoft.com/office/drawing/2014/main" id="{32B174A2-0030-5AB4-05AC-3F57068C8D52}"/>
                </a:ext>
              </a:extLst>
            </p:cNvPr>
            <p:cNvSpPr/>
            <p:nvPr/>
          </p:nvSpPr>
          <p:spPr>
            <a:xfrm>
              <a:off x="3977246" y="5924304"/>
              <a:ext cx="1188671" cy="5324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ea typeface="+mn-ea"/>
                <a:cs typeface="+mn-cs"/>
                <a:sym typeface="Calibri"/>
              </a:endParaRPr>
            </a:p>
          </p:txBody>
        </p:sp>
        <p:pic>
          <p:nvPicPr>
            <p:cNvPr id="4" name="Image 3">
              <a:extLst>
                <a:ext uri="{FF2B5EF4-FFF2-40B4-BE49-F238E27FC236}">
                  <a16:creationId xmlns:a16="http://schemas.microsoft.com/office/drawing/2014/main" id="{B82BF83B-1CE3-B916-F861-BE43EB58E6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8253" y="6026795"/>
              <a:ext cx="946657" cy="379738"/>
            </a:xfrm>
            <a:prstGeom prst="rect">
              <a:avLst/>
            </a:prstGeom>
          </p:spPr>
        </p:pic>
      </p:grpSp>
      <p:pic>
        <p:nvPicPr>
          <p:cNvPr id="5" name="Image 4">
            <a:extLst>
              <a:ext uri="{FF2B5EF4-FFF2-40B4-BE49-F238E27FC236}">
                <a16:creationId xmlns:a16="http://schemas.microsoft.com/office/drawing/2014/main" id="{A40BD7DA-9425-AA66-A459-794D6D22E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158" y="5882686"/>
            <a:ext cx="1274568" cy="839714"/>
          </a:xfrm>
          <a:prstGeom prst="rect">
            <a:avLst/>
          </a:prstGeom>
        </p:spPr>
      </p:pic>
      <p:pic>
        <p:nvPicPr>
          <p:cNvPr id="6" name="Image 5">
            <a:extLst>
              <a:ext uri="{FF2B5EF4-FFF2-40B4-BE49-F238E27FC236}">
                <a16:creationId xmlns:a16="http://schemas.microsoft.com/office/drawing/2014/main" id="{6AD1D68E-6ECE-C7B6-21BC-15C36FA19F27}"/>
              </a:ext>
            </a:extLst>
          </p:cNvPr>
          <p:cNvPicPr>
            <a:picLocks noChangeAspect="1"/>
          </p:cNvPicPr>
          <p:nvPr/>
        </p:nvPicPr>
        <p:blipFill>
          <a:blip r:embed="rId4"/>
          <a:stretch>
            <a:fillRect/>
          </a:stretch>
        </p:blipFill>
        <p:spPr>
          <a:xfrm>
            <a:off x="8603685" y="6017955"/>
            <a:ext cx="698389" cy="595041"/>
          </a:xfrm>
          <a:prstGeom prst="rect">
            <a:avLst/>
          </a:prstGeom>
          <a:solidFill>
            <a:schemeClr val="bg1"/>
          </a:solidFill>
        </p:spPr>
      </p:pic>
      <p:sp>
        <p:nvSpPr>
          <p:cNvPr id="9" name="Rectangle 8">
            <a:extLst>
              <a:ext uri="{FF2B5EF4-FFF2-40B4-BE49-F238E27FC236}">
                <a16:creationId xmlns:a16="http://schemas.microsoft.com/office/drawing/2014/main" id="{08B6A8D5-0516-C2EC-DB32-48196A858069}"/>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697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par>
                          <p:cTn id="9" fill="hold">
                            <p:stCondLst>
                              <p:cond delay="1000"/>
                            </p:stCondLst>
                            <p:childTnLst>
                              <p:par>
                                <p:cTn id="10" presetID="12" presetClass="entr" presetSubtype="4" fill="hold" nodeType="afterEffect">
                                  <p:stCondLst>
                                    <p:cond delay="100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p:tgtEl>
                                          <p:spTgt spid="34"/>
                                        </p:tgtEl>
                                        <p:attrNameLst>
                                          <p:attrName>ppt_y</p:attrName>
                                        </p:attrNameLst>
                                      </p:cBhvr>
                                      <p:tavLst>
                                        <p:tav tm="0">
                                          <p:val>
                                            <p:strVal val="#ppt_y+#ppt_h*1.125000"/>
                                          </p:val>
                                        </p:tav>
                                        <p:tav tm="100000">
                                          <p:val>
                                            <p:strVal val="#ppt_y"/>
                                          </p:val>
                                        </p:tav>
                                      </p:tavLst>
                                    </p:anim>
                                    <p:animEffect transition="in" filter="wipe(up)">
                                      <p:cBhvr>
                                        <p:cTn id="13" dur="1000"/>
                                        <p:tgtEl>
                                          <p:spTgt spid="34"/>
                                        </p:tgtEl>
                                      </p:cBhvr>
                                    </p:animEffect>
                                  </p:childTnLst>
                                </p:cTn>
                              </p:par>
                            </p:childTnLst>
                          </p:cTn>
                        </p:par>
                        <p:par>
                          <p:cTn id="14" fill="hold">
                            <p:stCondLst>
                              <p:cond delay="3000"/>
                            </p:stCondLst>
                            <p:childTnLst>
                              <p:par>
                                <p:cTn id="15" presetID="12" presetClass="entr" presetSubtype="4" fill="hold" nodeType="afterEffect">
                                  <p:stCondLst>
                                    <p:cond delay="100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000"/>
                                        <p:tgtEl>
                                          <p:spTgt spid="33"/>
                                        </p:tgtEl>
                                        <p:attrNameLst>
                                          <p:attrName>ppt_y</p:attrName>
                                        </p:attrNameLst>
                                      </p:cBhvr>
                                      <p:tavLst>
                                        <p:tav tm="0">
                                          <p:val>
                                            <p:strVal val="#ppt_y+#ppt_h*1.125000"/>
                                          </p:val>
                                        </p:tav>
                                        <p:tav tm="100000">
                                          <p:val>
                                            <p:strVal val="#ppt_y"/>
                                          </p:val>
                                        </p:tav>
                                      </p:tavLst>
                                    </p:anim>
                                    <p:animEffect transition="in" filter="wipe(up)">
                                      <p:cBhvr>
                                        <p:cTn id="18" dur="1000"/>
                                        <p:tgtEl>
                                          <p:spTgt spid="33"/>
                                        </p:tgtEl>
                                      </p:cBhvr>
                                    </p:animEffect>
                                  </p:childTnLst>
                                </p:cTn>
                              </p:par>
                            </p:childTnLst>
                          </p:cTn>
                        </p:par>
                        <p:par>
                          <p:cTn id="19" fill="hold">
                            <p:stCondLst>
                              <p:cond delay="5000"/>
                            </p:stCondLst>
                            <p:childTnLst>
                              <p:par>
                                <p:cTn id="20" presetID="12" presetClass="entr" presetSubtype="4" fill="hold" nodeType="afterEffect">
                                  <p:stCondLst>
                                    <p:cond delay="100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p:tgtEl>
                                          <p:spTgt spid="32"/>
                                        </p:tgtEl>
                                        <p:attrNameLst>
                                          <p:attrName>ppt_y</p:attrName>
                                        </p:attrNameLst>
                                      </p:cBhvr>
                                      <p:tavLst>
                                        <p:tav tm="0">
                                          <p:val>
                                            <p:strVal val="#ppt_y+#ppt_h*1.125000"/>
                                          </p:val>
                                        </p:tav>
                                        <p:tav tm="100000">
                                          <p:val>
                                            <p:strVal val="#ppt_y"/>
                                          </p:val>
                                        </p:tav>
                                      </p:tavLst>
                                    </p:anim>
                                    <p:animEffect transition="in" filter="wipe(up)">
                                      <p:cBhvr>
                                        <p:cTn id="23" dur="1000"/>
                                        <p:tgtEl>
                                          <p:spTgt spid="32"/>
                                        </p:tgtEl>
                                      </p:cBhvr>
                                    </p:animEffect>
                                  </p:childTnLst>
                                </p:cTn>
                              </p:par>
                            </p:childTnLst>
                          </p:cTn>
                        </p:par>
                        <p:par>
                          <p:cTn id="24" fill="hold">
                            <p:stCondLst>
                              <p:cond delay="7000"/>
                            </p:stCondLst>
                            <p:childTnLst>
                              <p:par>
                                <p:cTn id="25" presetID="12" presetClass="entr" presetSubtype="4" fill="hold" nodeType="afterEffect">
                                  <p:stCondLst>
                                    <p:cond delay="100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0"/>
                                        <p:tgtEl>
                                          <p:spTgt spid="39"/>
                                        </p:tgtEl>
                                        <p:attrNameLst>
                                          <p:attrName>ppt_y</p:attrName>
                                        </p:attrNameLst>
                                      </p:cBhvr>
                                      <p:tavLst>
                                        <p:tav tm="0">
                                          <p:val>
                                            <p:strVal val="#ppt_y+#ppt_h*1.125000"/>
                                          </p:val>
                                        </p:tav>
                                        <p:tav tm="100000">
                                          <p:val>
                                            <p:strVal val="#ppt_y"/>
                                          </p:val>
                                        </p:tav>
                                      </p:tavLst>
                                    </p:anim>
                                    <p:animEffect transition="in" filter="wipe(up)">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descr="Une image contenant texte&#10;&#10;Description générée automatiquement">
            <a:extLst>
              <a:ext uri="{FF2B5EF4-FFF2-40B4-BE49-F238E27FC236}">
                <a16:creationId xmlns:a16="http://schemas.microsoft.com/office/drawing/2014/main" id="{5F0D57B2-A28D-2C45-AE0F-7B837C8851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41"/>
          <a:stretch/>
        </p:blipFill>
        <p:spPr>
          <a:xfrm>
            <a:off x="0" y="0"/>
            <a:ext cx="8124000" cy="6858000"/>
          </a:xfrm>
          <a:prstGeom prst="rect">
            <a:avLst/>
          </a:prstGeom>
        </p:spPr>
      </p:pic>
      <p:cxnSp>
        <p:nvCxnSpPr>
          <p:cNvPr id="11" name="Connecteur droit 10">
            <a:extLst>
              <a:ext uri="{FF2B5EF4-FFF2-40B4-BE49-F238E27FC236}">
                <a16:creationId xmlns:a16="http://schemas.microsoft.com/office/drawing/2014/main" id="{CD4626A9-5ECD-2444-A136-34CBC9C02C47}"/>
              </a:ext>
            </a:extLst>
          </p:cNvPr>
          <p:cNvCxnSpPr/>
          <p:nvPr/>
        </p:nvCxnSpPr>
        <p:spPr>
          <a:xfrm>
            <a:off x="8124000" y="0"/>
            <a:ext cx="0" cy="6858000"/>
          </a:xfrm>
          <a:prstGeom prst="line">
            <a:avLst/>
          </a:prstGeom>
          <a:ln w="44450">
            <a:solidFill>
              <a:srgbClr val="007CB7"/>
            </a:solidFill>
          </a:ln>
        </p:spPr>
        <p:style>
          <a:lnRef idx="1">
            <a:schemeClr val="accent1"/>
          </a:lnRef>
          <a:fillRef idx="0">
            <a:schemeClr val="accent1"/>
          </a:fillRef>
          <a:effectRef idx="0">
            <a:schemeClr val="accent1"/>
          </a:effectRef>
          <a:fontRef idx="minor">
            <a:schemeClr val="tx1"/>
          </a:fontRef>
        </p:style>
      </p:cxnSp>
      <p:sp>
        <p:nvSpPr>
          <p:cNvPr id="7" name="Titre 5">
            <a:extLst>
              <a:ext uri="{FF2B5EF4-FFF2-40B4-BE49-F238E27FC236}">
                <a16:creationId xmlns:a16="http://schemas.microsoft.com/office/drawing/2014/main" id="{40224877-4EEE-CA47-ACA9-D3AC5C08FCC6}"/>
              </a:ext>
            </a:extLst>
          </p:cNvPr>
          <p:cNvSpPr txBox="1">
            <a:spLocks/>
          </p:cNvSpPr>
          <p:nvPr/>
        </p:nvSpPr>
        <p:spPr>
          <a:xfrm>
            <a:off x="8475600" y="616449"/>
            <a:ext cx="3716400" cy="5487468"/>
          </a:xfrm>
          <a:prstGeom prst="rect">
            <a:avLst/>
          </a:prstGeom>
        </p:spPr>
        <p:txBody>
          <a:bodyPr lIns="90000" anchor="ctr" anchorCtr="0"/>
          <a:lstStyle>
            <a:lvl1pPr algn="l" rtl="0" eaLnBrk="0" fontAlgn="base" hangingPunct="0">
              <a:lnSpc>
                <a:spcPct val="90000"/>
              </a:lnSpc>
              <a:spcBef>
                <a:spcPct val="0"/>
              </a:spcBef>
              <a:spcAft>
                <a:spcPct val="0"/>
              </a:spcAft>
              <a:defRPr kumimoji="0" lang="en-US" altLang="fr-FR" sz="2800" b="1" i="0" u="none" strike="noStrike" kern="1200" cap="all" spc="0" normalizeH="0">
                <a:ln>
                  <a:noFill/>
                </a:ln>
                <a:solidFill>
                  <a:srgbClr val="59656D"/>
                </a:solidFill>
                <a:effectLst/>
                <a:uLnTx/>
                <a:uFillTx/>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189"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378"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566"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754" algn="ctr" rtl="0"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3200" b="1" i="0" u="none" strike="noStrike" kern="1200" cap="all" spc="0" normalizeH="0" baseline="0" noProof="0" dirty="0">
                <a:ln>
                  <a:noFill/>
                </a:ln>
                <a:solidFill>
                  <a:srgbClr val="59656D"/>
                </a:solidFill>
                <a:effectLst/>
                <a:uLnTx/>
                <a:uFillTx/>
                <a:latin typeface="Raleway" panose="020B0003030101060003" pitchFamily="34" charset="0"/>
                <a:ea typeface="Verdana" panose="020B0604030504040204" pitchFamily="34" charset="0"/>
                <a:cs typeface="Verdana" panose="020B0604030504040204" pitchFamily="34" charset="0"/>
              </a:rPr>
              <a:t>QUESTIONS</a:t>
            </a:r>
            <a:br>
              <a:rPr kumimoji="0" lang="fr-FR" altLang="fr-FR" sz="3200" b="1" i="0" u="none" strike="noStrike" kern="1200" cap="all" spc="0" normalizeH="0" baseline="0" noProof="0" dirty="0">
                <a:ln>
                  <a:noFill/>
                </a:ln>
                <a:solidFill>
                  <a:srgbClr val="59656D"/>
                </a:solidFill>
                <a:effectLst/>
                <a:uLnTx/>
                <a:uFillTx/>
                <a:latin typeface="Raleway" panose="020B0003030101060003" pitchFamily="34" charset="0"/>
                <a:ea typeface="Verdana" panose="020B0604030504040204" pitchFamily="34" charset="0"/>
                <a:cs typeface="Verdana" panose="020B0604030504040204" pitchFamily="34" charset="0"/>
              </a:rPr>
            </a:br>
            <a:r>
              <a:rPr kumimoji="0" lang="fr-FR" altLang="fr-FR" sz="3200" b="1" i="0" u="none" strike="noStrike" kern="1200" cap="all" spc="0" normalizeH="0" baseline="0" noProof="0" dirty="0">
                <a:ln>
                  <a:noFill/>
                </a:ln>
                <a:solidFill>
                  <a:srgbClr val="59656D"/>
                </a:solidFill>
                <a:effectLst/>
                <a:uLnTx/>
                <a:uFillTx/>
                <a:latin typeface="Raleway" panose="020B0003030101060003" pitchFamily="34" charset="0"/>
                <a:ea typeface="Verdana" panose="020B0604030504040204" pitchFamily="34" charset="0"/>
                <a:cs typeface="Verdana" panose="020B0604030504040204" pitchFamily="34" charset="0"/>
              </a:rPr>
              <a:t>/</a:t>
            </a:r>
            <a:br>
              <a:rPr kumimoji="0" lang="fr-FR" altLang="fr-FR" sz="3200" b="1" i="0" u="none" strike="noStrike" kern="1200" cap="all" spc="0" normalizeH="0" baseline="0" noProof="0" dirty="0">
                <a:ln>
                  <a:noFill/>
                </a:ln>
                <a:solidFill>
                  <a:srgbClr val="59656D"/>
                </a:solidFill>
                <a:effectLst/>
                <a:uLnTx/>
                <a:uFillTx/>
                <a:latin typeface="Raleway" panose="020B0003030101060003" pitchFamily="34" charset="0"/>
                <a:ea typeface="Verdana" panose="020B0604030504040204" pitchFamily="34" charset="0"/>
                <a:cs typeface="Verdana" panose="020B0604030504040204" pitchFamily="34" charset="0"/>
              </a:rPr>
            </a:br>
            <a:r>
              <a:rPr kumimoji="0" lang="fr-FR" altLang="fr-FR" sz="3200" b="1" i="0" u="none" strike="noStrike" kern="1200" cap="all" spc="0" normalizeH="0" baseline="0" noProof="0" dirty="0">
                <a:ln>
                  <a:noFill/>
                </a:ln>
                <a:solidFill>
                  <a:srgbClr val="59656D"/>
                </a:solidFill>
                <a:effectLst/>
                <a:uLnTx/>
                <a:uFillTx/>
                <a:latin typeface="Raleway" panose="020B0003030101060003" pitchFamily="34" charset="0"/>
                <a:ea typeface="Verdana" panose="020B0604030504040204" pitchFamily="34" charset="0"/>
                <a:cs typeface="Verdana" panose="020B0604030504040204" pitchFamily="34" charset="0"/>
              </a:rPr>
              <a:t>RÉPONSES</a:t>
            </a:r>
          </a:p>
        </p:txBody>
      </p:sp>
      <p:sp>
        <p:nvSpPr>
          <p:cNvPr id="6" name="Rectangle 5">
            <a:extLst>
              <a:ext uri="{FF2B5EF4-FFF2-40B4-BE49-F238E27FC236}">
                <a16:creationId xmlns:a16="http://schemas.microsoft.com/office/drawing/2014/main" id="{5A78D288-ADBB-F346-9482-3F182BF5401E}"/>
              </a:ext>
            </a:extLst>
          </p:cNvPr>
          <p:cNvSpPr/>
          <p:nvPr/>
        </p:nvSpPr>
        <p:spPr>
          <a:xfrm>
            <a:off x="11014753" y="6366262"/>
            <a:ext cx="914400" cy="49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379CD3F-10EE-0E85-E15A-4E7D8A9DFB1A}"/>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35726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ableau blanc&#10;&#10;Description générée automatiquement">
            <a:extLst>
              <a:ext uri="{FF2B5EF4-FFF2-40B4-BE49-F238E27FC236}">
                <a16:creationId xmlns:a16="http://schemas.microsoft.com/office/drawing/2014/main" id="{BD3F15CA-C38C-7673-17F2-ED6D50A21B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106786" cy="6858000"/>
          </a:xfrm>
          <a:prstGeom prst="rect">
            <a:avLst/>
          </a:prstGeom>
        </p:spPr>
      </p:pic>
      <p:pic>
        <p:nvPicPr>
          <p:cNvPr id="21" name="Image 20">
            <a:extLst>
              <a:ext uri="{FF2B5EF4-FFF2-40B4-BE49-F238E27FC236}">
                <a16:creationId xmlns:a16="http://schemas.microsoft.com/office/drawing/2014/main" id="{18E0257B-D799-166C-4BA5-18C4DE72C9F2}"/>
              </a:ext>
            </a:extLst>
          </p:cNvPr>
          <p:cNvPicPr>
            <a:picLocks noChangeAspect="1"/>
          </p:cNvPicPr>
          <p:nvPr/>
        </p:nvPicPr>
        <p:blipFill rotWithShape="1">
          <a:blip r:embed="rId4">
            <a:alphaModFix amt="30000"/>
          </a:blip>
          <a:srcRect l="92987" b="65483"/>
          <a:stretch/>
        </p:blipFill>
        <p:spPr>
          <a:xfrm>
            <a:off x="7088" y="-2"/>
            <a:ext cx="8124000" cy="6858001"/>
          </a:xfrm>
          <a:prstGeom prst="rect">
            <a:avLst/>
          </a:prstGeom>
        </p:spPr>
      </p:pic>
      <p:sp>
        <p:nvSpPr>
          <p:cNvPr id="8" name="ZoneTexte 7">
            <a:extLst>
              <a:ext uri="{FF2B5EF4-FFF2-40B4-BE49-F238E27FC236}">
                <a16:creationId xmlns:a16="http://schemas.microsoft.com/office/drawing/2014/main" id="{76FA1F27-07CF-0646-2D69-0AE15C650FB0}"/>
              </a:ext>
            </a:extLst>
          </p:cNvPr>
          <p:cNvSpPr txBox="1"/>
          <p:nvPr/>
        </p:nvSpPr>
        <p:spPr bwMode="auto">
          <a:xfrm>
            <a:off x="0" y="4390661"/>
            <a:ext cx="8123996" cy="1041770"/>
          </a:xfrm>
          <a:prstGeom prst="rect">
            <a:avLst/>
          </a:prstGeom>
          <a:solidFill>
            <a:srgbClr val="FFFFFF">
              <a:alpha val="75000"/>
            </a:srgbClr>
          </a:solidFill>
          <a:ln>
            <a:noFill/>
          </a:ln>
        </p:spPr>
        <p:txBody>
          <a:bodyPr vert="horz" wrap="square" lIns="68580" tIns="34290" rIns="68580" bIns="3429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cap="none" dirty="0">
                <a:solidFill>
                  <a:srgbClr val="007CB7"/>
                </a:solidFill>
                <a:latin typeface="Raleway" panose="020B0003030101060003" pitchFamily="34" charset="0"/>
                <a:ea typeface="Verdana" panose="020B0604030504040204" pitchFamily="34" charset="0"/>
                <a:cs typeface="Verdana" panose="020B0604030504040204" pitchFamily="34" charset="0"/>
              </a:rPr>
              <a:t>Conclusion et perspectives</a:t>
            </a:r>
            <a:endParaRPr lang="fr-FR" sz="1600" cap="none" dirty="0">
              <a:solidFill>
                <a:srgbClr val="007CB7"/>
              </a:solidFill>
              <a:latin typeface="Raleway" panose="020B0003030101060003" pitchFamily="34" charset="0"/>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id="{69B2122F-C9A8-8EFD-908F-92CC842CC713}"/>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4"/>
          </a:p>
        </p:txBody>
      </p:sp>
      <p:cxnSp>
        <p:nvCxnSpPr>
          <p:cNvPr id="10" name="Connecteur droit 9">
            <a:extLst>
              <a:ext uri="{FF2B5EF4-FFF2-40B4-BE49-F238E27FC236}">
                <a16:creationId xmlns:a16="http://schemas.microsoft.com/office/drawing/2014/main" id="{DFDBC42F-5A77-9A4B-90E2-82ACEBAABA1C}"/>
              </a:ext>
            </a:extLst>
          </p:cNvPr>
          <p:cNvCxnSpPr/>
          <p:nvPr/>
        </p:nvCxnSpPr>
        <p:spPr>
          <a:xfrm>
            <a:off x="8124000" y="0"/>
            <a:ext cx="0" cy="6858000"/>
          </a:xfrm>
          <a:prstGeom prst="line">
            <a:avLst/>
          </a:prstGeom>
          <a:ln w="44450">
            <a:solidFill>
              <a:srgbClr val="007CB7"/>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3C850D23-BBCE-F594-CB32-0BCE823615B3}"/>
              </a:ext>
            </a:extLst>
          </p:cNvPr>
          <p:cNvGrpSpPr/>
          <p:nvPr/>
        </p:nvGrpSpPr>
        <p:grpSpPr>
          <a:xfrm>
            <a:off x="8908340" y="1678814"/>
            <a:ext cx="2700000" cy="3311658"/>
            <a:chOff x="2478541" y="3100485"/>
            <a:chExt cx="2700000" cy="3311654"/>
          </a:xfrm>
        </p:grpSpPr>
        <p:sp>
          <p:nvSpPr>
            <p:cNvPr id="15" name="Subtitle 2">
              <a:extLst>
                <a:ext uri="{FF2B5EF4-FFF2-40B4-BE49-F238E27FC236}">
                  <a16:creationId xmlns:a16="http://schemas.microsoft.com/office/drawing/2014/main" id="{196413BD-D59C-74BC-CED3-3925D982DFA8}"/>
                </a:ext>
              </a:extLst>
            </p:cNvPr>
            <p:cNvSpPr txBox="1">
              <a:spLocks/>
            </p:cNvSpPr>
            <p:nvPr/>
          </p:nvSpPr>
          <p:spPr>
            <a:xfrm>
              <a:off x="2478541" y="5024779"/>
              <a:ext cx="2700000" cy="55883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defTabSz="543818">
                <a:lnSpc>
                  <a:spcPct val="150000"/>
                </a:lnSpc>
                <a:spcBef>
                  <a:spcPts val="0"/>
                </a:spcBef>
                <a:defRPr/>
              </a:pPr>
              <a:r>
                <a:rPr lang="fr-FR" sz="1600" b="1" spc="-50" dirty="0">
                  <a:solidFill>
                    <a:prstClr val="black"/>
                  </a:solidFill>
                  <a:latin typeface="Raleway" panose="020B0003030101060003" pitchFamily="34" charset="0"/>
                  <a:ea typeface="Verdana" panose="020B0604030504040204" pitchFamily="34" charset="0"/>
                  <a:cs typeface="Verdana" panose="020B0604030504040204" pitchFamily="34" charset="0"/>
                </a:rPr>
                <a:t>François-Xavier JEULAND</a:t>
              </a:r>
            </a:p>
            <a:p>
              <a:pPr lvl="0" defTabSz="543818">
                <a:lnSpc>
                  <a:spcPct val="150000"/>
                </a:lnSpc>
                <a:spcBef>
                  <a:spcPts val="0"/>
                </a:spcBef>
                <a:defRPr/>
              </a:pP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Vice-Président Smart Home</a:t>
              </a:r>
            </a:p>
          </p:txBody>
        </p:sp>
        <p:pic>
          <p:nvPicPr>
            <p:cNvPr id="16" name="Image 15" descr="Une image contenant personne, posant, mâle&#10;&#10;Description générée automatiquement">
              <a:extLst>
                <a:ext uri="{FF2B5EF4-FFF2-40B4-BE49-F238E27FC236}">
                  <a16:creationId xmlns:a16="http://schemas.microsoft.com/office/drawing/2014/main" id="{2FE29EBD-BA85-A543-B18E-EBF282F29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8541" y="3100485"/>
              <a:ext cx="1800000" cy="1800000"/>
            </a:xfrm>
            <a:prstGeom prst="rect">
              <a:avLst/>
            </a:prstGeom>
          </p:spPr>
        </p:pic>
        <p:pic>
          <p:nvPicPr>
            <p:cNvPr id="17" name="Image 16">
              <a:extLst>
                <a:ext uri="{FF2B5EF4-FFF2-40B4-BE49-F238E27FC236}">
                  <a16:creationId xmlns:a16="http://schemas.microsoft.com/office/drawing/2014/main" id="{3700AC1D-F224-15A5-D028-D1CB0ECD18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3541" y="5800740"/>
              <a:ext cx="990000" cy="611399"/>
            </a:xfrm>
            <a:prstGeom prst="rect">
              <a:avLst/>
            </a:prstGeom>
          </p:spPr>
        </p:pic>
      </p:grpSp>
    </p:spTree>
    <p:extLst>
      <p:ext uri="{BB962C8B-B14F-4D97-AF65-F5344CB8AC3E}">
        <p14:creationId xmlns:p14="http://schemas.microsoft.com/office/powerpoint/2010/main" val="39515670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93C87BD-03B2-AB49-AFEB-6C0FB7136C8C}"/>
              </a:ext>
            </a:extLst>
          </p:cNvPr>
          <p:cNvSpPr txBox="1"/>
          <p:nvPr/>
        </p:nvSpPr>
        <p:spPr bwMode="auto">
          <a:xfrm>
            <a:off x="1066800" y="324101"/>
            <a:ext cx="1005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EXEMPLE DE LISTE</a:t>
            </a:r>
          </a:p>
        </p:txBody>
      </p:sp>
      <p:grpSp>
        <p:nvGrpSpPr>
          <p:cNvPr id="35" name="Groupe 34">
            <a:extLst>
              <a:ext uri="{FF2B5EF4-FFF2-40B4-BE49-F238E27FC236}">
                <a16:creationId xmlns:a16="http://schemas.microsoft.com/office/drawing/2014/main" id="{F2C513CB-BF6D-2B4B-A3C3-495600AED629}"/>
              </a:ext>
            </a:extLst>
          </p:cNvPr>
          <p:cNvGrpSpPr/>
          <p:nvPr/>
        </p:nvGrpSpPr>
        <p:grpSpPr>
          <a:xfrm>
            <a:off x="533400" y="1235056"/>
            <a:ext cx="10618418" cy="584775"/>
            <a:chOff x="533400" y="1274262"/>
            <a:chExt cx="10618418" cy="584775"/>
          </a:xfrm>
        </p:grpSpPr>
        <p:sp>
          <p:nvSpPr>
            <p:cNvPr id="11" name="ZoneTexte 10">
              <a:extLst>
                <a:ext uri="{FF2B5EF4-FFF2-40B4-BE49-F238E27FC236}">
                  <a16:creationId xmlns:a16="http://schemas.microsoft.com/office/drawing/2014/main" id="{82A987AE-BA96-44B4-9303-AC00B00708BA}"/>
                </a:ext>
              </a:extLst>
            </p:cNvPr>
            <p:cNvSpPr txBox="1"/>
            <p:nvPr/>
          </p:nvSpPr>
          <p:spPr>
            <a:xfrm>
              <a:off x="4779818" y="1274262"/>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0" name="ZoneTexte 19">
              <a:extLst>
                <a:ext uri="{FF2B5EF4-FFF2-40B4-BE49-F238E27FC236}">
                  <a16:creationId xmlns:a16="http://schemas.microsoft.com/office/drawing/2014/main" id="{9DC0ACD6-8C4E-184A-9B0E-E0FB7A75391D}"/>
                </a:ext>
              </a:extLst>
            </p:cNvPr>
            <p:cNvSpPr txBox="1"/>
            <p:nvPr/>
          </p:nvSpPr>
          <p:spPr>
            <a:xfrm>
              <a:off x="533400" y="1274263"/>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1</a:t>
              </a:r>
            </a:p>
          </p:txBody>
        </p:sp>
      </p:grpSp>
      <p:grpSp>
        <p:nvGrpSpPr>
          <p:cNvPr id="34" name="Groupe 33">
            <a:extLst>
              <a:ext uri="{FF2B5EF4-FFF2-40B4-BE49-F238E27FC236}">
                <a16:creationId xmlns:a16="http://schemas.microsoft.com/office/drawing/2014/main" id="{A530D174-1A4B-5D47-81AD-E8FAED287005}"/>
              </a:ext>
            </a:extLst>
          </p:cNvPr>
          <p:cNvGrpSpPr/>
          <p:nvPr/>
        </p:nvGrpSpPr>
        <p:grpSpPr>
          <a:xfrm>
            <a:off x="533400" y="2172116"/>
            <a:ext cx="10591800" cy="584775"/>
            <a:chOff x="533400" y="2045084"/>
            <a:chExt cx="10591800" cy="584775"/>
          </a:xfrm>
        </p:grpSpPr>
        <p:sp>
          <p:nvSpPr>
            <p:cNvPr id="7" name="ZoneTexte 6">
              <a:extLst>
                <a:ext uri="{FF2B5EF4-FFF2-40B4-BE49-F238E27FC236}">
                  <a16:creationId xmlns:a16="http://schemas.microsoft.com/office/drawing/2014/main" id="{5B3C8ECB-8CE0-4BCF-8193-AA224D6670E2}"/>
                </a:ext>
              </a:extLst>
            </p:cNvPr>
            <p:cNvSpPr txBox="1"/>
            <p:nvPr/>
          </p:nvSpPr>
          <p:spPr>
            <a:xfrm>
              <a:off x="4753200" y="2045084"/>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1" name="ZoneTexte 20">
              <a:extLst>
                <a:ext uri="{FF2B5EF4-FFF2-40B4-BE49-F238E27FC236}">
                  <a16:creationId xmlns:a16="http://schemas.microsoft.com/office/drawing/2014/main" id="{3C56A674-ABEB-7C4B-9908-B931FB021B8D}"/>
                </a:ext>
              </a:extLst>
            </p:cNvPr>
            <p:cNvSpPr txBox="1"/>
            <p:nvPr/>
          </p:nvSpPr>
          <p:spPr>
            <a:xfrm>
              <a:off x="533400" y="2045084"/>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2</a:t>
              </a:r>
            </a:p>
          </p:txBody>
        </p:sp>
      </p:grpSp>
      <p:grpSp>
        <p:nvGrpSpPr>
          <p:cNvPr id="33" name="Groupe 32">
            <a:extLst>
              <a:ext uri="{FF2B5EF4-FFF2-40B4-BE49-F238E27FC236}">
                <a16:creationId xmlns:a16="http://schemas.microsoft.com/office/drawing/2014/main" id="{925FC278-1303-2440-9B59-3C009F38E196}"/>
              </a:ext>
            </a:extLst>
          </p:cNvPr>
          <p:cNvGrpSpPr/>
          <p:nvPr/>
        </p:nvGrpSpPr>
        <p:grpSpPr>
          <a:xfrm>
            <a:off x="533400" y="3136401"/>
            <a:ext cx="10614219" cy="584775"/>
            <a:chOff x="533400" y="2804399"/>
            <a:chExt cx="10614219" cy="584775"/>
          </a:xfrm>
        </p:grpSpPr>
        <p:sp>
          <p:nvSpPr>
            <p:cNvPr id="8" name="ZoneTexte 7">
              <a:extLst>
                <a:ext uri="{FF2B5EF4-FFF2-40B4-BE49-F238E27FC236}">
                  <a16:creationId xmlns:a16="http://schemas.microsoft.com/office/drawing/2014/main" id="{540EED6B-2CA0-442B-90E6-47F98A82CBA5}"/>
                </a:ext>
              </a:extLst>
            </p:cNvPr>
            <p:cNvSpPr txBox="1"/>
            <p:nvPr/>
          </p:nvSpPr>
          <p:spPr>
            <a:xfrm>
              <a:off x="4775619" y="2804399"/>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2" name="ZoneTexte 21">
              <a:extLst>
                <a:ext uri="{FF2B5EF4-FFF2-40B4-BE49-F238E27FC236}">
                  <a16:creationId xmlns:a16="http://schemas.microsoft.com/office/drawing/2014/main" id="{FE44E2C5-0983-DB4B-A87C-99522F2160DE}"/>
                </a:ext>
              </a:extLst>
            </p:cNvPr>
            <p:cNvSpPr txBox="1"/>
            <p:nvPr/>
          </p:nvSpPr>
          <p:spPr>
            <a:xfrm>
              <a:off x="533400" y="2804399"/>
              <a:ext cx="34476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3</a:t>
              </a:r>
            </a:p>
          </p:txBody>
        </p:sp>
      </p:grpSp>
      <p:grpSp>
        <p:nvGrpSpPr>
          <p:cNvPr id="32" name="Groupe 31">
            <a:extLst>
              <a:ext uri="{FF2B5EF4-FFF2-40B4-BE49-F238E27FC236}">
                <a16:creationId xmlns:a16="http://schemas.microsoft.com/office/drawing/2014/main" id="{9EA658A0-38AC-0741-B5F7-4C415257E9C3}"/>
              </a:ext>
            </a:extLst>
          </p:cNvPr>
          <p:cNvGrpSpPr/>
          <p:nvPr/>
        </p:nvGrpSpPr>
        <p:grpSpPr>
          <a:xfrm>
            <a:off x="381000" y="4073461"/>
            <a:ext cx="10766619" cy="584775"/>
            <a:chOff x="381000" y="3441709"/>
            <a:chExt cx="10766619" cy="584775"/>
          </a:xfrm>
        </p:grpSpPr>
        <p:sp>
          <p:nvSpPr>
            <p:cNvPr id="15" name="ZoneTexte 14">
              <a:extLst>
                <a:ext uri="{FF2B5EF4-FFF2-40B4-BE49-F238E27FC236}">
                  <a16:creationId xmlns:a16="http://schemas.microsoft.com/office/drawing/2014/main" id="{0D0492CB-F19D-4821-AB72-AE3B2D887752}"/>
                </a:ext>
              </a:extLst>
            </p:cNvPr>
            <p:cNvSpPr txBox="1"/>
            <p:nvPr/>
          </p:nvSpPr>
          <p:spPr>
            <a:xfrm>
              <a:off x="4775619" y="3441709"/>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23" name="ZoneTexte 22">
              <a:extLst>
                <a:ext uri="{FF2B5EF4-FFF2-40B4-BE49-F238E27FC236}">
                  <a16:creationId xmlns:a16="http://schemas.microsoft.com/office/drawing/2014/main" id="{21477A60-AB22-2B42-84D7-37AB54C6A3A4}"/>
                </a:ext>
              </a:extLst>
            </p:cNvPr>
            <p:cNvSpPr txBox="1"/>
            <p:nvPr/>
          </p:nvSpPr>
          <p:spPr>
            <a:xfrm>
              <a:off x="381000" y="3441709"/>
              <a:ext cx="3600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4</a:t>
              </a:r>
            </a:p>
          </p:txBody>
        </p:sp>
      </p:grpSp>
      <p:grpSp>
        <p:nvGrpSpPr>
          <p:cNvPr id="39" name="Groupe 38">
            <a:extLst>
              <a:ext uri="{FF2B5EF4-FFF2-40B4-BE49-F238E27FC236}">
                <a16:creationId xmlns:a16="http://schemas.microsoft.com/office/drawing/2014/main" id="{67155575-23F6-3947-95ED-87557BD6598B}"/>
              </a:ext>
            </a:extLst>
          </p:cNvPr>
          <p:cNvGrpSpPr/>
          <p:nvPr/>
        </p:nvGrpSpPr>
        <p:grpSpPr>
          <a:xfrm>
            <a:off x="381000" y="5010519"/>
            <a:ext cx="10766619" cy="584775"/>
            <a:chOff x="381000" y="4114800"/>
            <a:chExt cx="10766619" cy="584775"/>
          </a:xfrm>
        </p:grpSpPr>
        <p:sp>
          <p:nvSpPr>
            <p:cNvPr id="40" name="ZoneTexte 39">
              <a:extLst>
                <a:ext uri="{FF2B5EF4-FFF2-40B4-BE49-F238E27FC236}">
                  <a16:creationId xmlns:a16="http://schemas.microsoft.com/office/drawing/2014/main" id="{A9A80C5D-3784-F445-A761-9694532AE264}"/>
                </a:ext>
              </a:extLst>
            </p:cNvPr>
            <p:cNvSpPr txBox="1"/>
            <p:nvPr/>
          </p:nvSpPr>
          <p:spPr>
            <a:xfrm>
              <a:off x="4775619" y="4114800"/>
              <a:ext cx="6372000" cy="584775"/>
            </a:xfrm>
            <a:prstGeom prst="rect">
              <a:avLst/>
            </a:prstGeom>
            <a:noFill/>
          </p:spPr>
          <p:txBody>
            <a:bodyPr wrap="square">
              <a:spAutoFit/>
            </a:bodyPr>
            <a:lstStyle/>
            <a:p>
              <a:pPr lvl="0" hangingPunct="1">
                <a:defRPr/>
              </a:pPr>
              <a:r>
                <a:rPr lang="fr-FR" sz="1600" kern="1200" dirty="0" err="1">
                  <a:solidFill>
                    <a:prstClr val="black"/>
                  </a:solidFill>
                  <a:latin typeface="Raleway" panose="020B0003030101060003" pitchFamily="34" charset="0"/>
                  <a:ea typeface="+mn-ea"/>
                  <a:cs typeface="+mn-cs"/>
                </a:rPr>
                <a:t>Lorem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ipsum</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dolor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amet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consectetur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adipiscing</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elit</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sed</a:t>
              </a:r>
              <a:r>
                <a:rPr lang="fr-FR" sz="1600" kern="1200" dirty="0">
                  <a:solidFill>
                    <a:prstClr val="black"/>
                  </a:solidFill>
                  <a:latin typeface="Raleway" panose="020B0003030101060003" pitchFamily="34" charset="0"/>
                  <a:ea typeface="+mn-ea"/>
                  <a:cs typeface="+mn-cs"/>
                </a:rPr>
                <a:t> do </a:t>
              </a:r>
              <a:r>
                <a:rPr lang="fr-FR" sz="1600" kern="1200" dirty="0" err="1">
                  <a:solidFill>
                    <a:prstClr val="black"/>
                  </a:solidFill>
                  <a:latin typeface="Raleway" panose="020B0003030101060003" pitchFamily="34" charset="0"/>
                  <a:ea typeface="+mn-ea"/>
                  <a:cs typeface="+mn-cs"/>
                </a:rPr>
                <a:t>eiusmod</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tempor</a:t>
              </a:r>
              <a:r>
                <a:rPr lang="fr-FR" sz="1600" kern="1200" dirty="0">
                  <a:solidFill>
                    <a:prstClr val="black"/>
                  </a:solidFill>
                  <a:latin typeface="Raleway" panose="020B0003030101060003" pitchFamily="34" charset="0"/>
                  <a:ea typeface="+mn-ea"/>
                  <a:cs typeface="+mn-cs"/>
                </a:rPr>
                <a:t> </a:t>
              </a:r>
              <a:r>
                <a:rPr lang="fr-FR" sz="1600" kern="1200" dirty="0" err="1">
                  <a:solidFill>
                    <a:prstClr val="black"/>
                  </a:solidFill>
                  <a:latin typeface="Raleway" panose="020B0003030101060003" pitchFamily="34" charset="0"/>
                  <a:ea typeface="+mn-ea"/>
                  <a:cs typeface="+mn-cs"/>
                </a:rPr>
                <a:t>incididunt</a:t>
              </a:r>
              <a:r>
                <a:rPr lang="fr-FR" sz="1600" kern="1200" dirty="0">
                  <a:solidFill>
                    <a:prstClr val="black"/>
                  </a:solidFill>
                  <a:latin typeface="Raleway" panose="020B0003030101060003" pitchFamily="34" charset="0"/>
                  <a:ea typeface="+mn-ea"/>
                  <a:cs typeface="+mn-cs"/>
                </a:rPr>
                <a:t> ut </a:t>
              </a:r>
              <a:r>
                <a:rPr lang="fr-FR" sz="1600" kern="1200" dirty="0" err="1">
                  <a:solidFill>
                    <a:prstClr val="black"/>
                  </a:solidFill>
                  <a:latin typeface="Raleway" panose="020B0003030101060003" pitchFamily="34" charset="0"/>
                  <a:ea typeface="+mn-ea"/>
                  <a:cs typeface="+mn-cs"/>
                </a:rPr>
                <a:t>labore</a:t>
              </a:r>
              <a:r>
                <a:rPr lang="fr-FR" sz="1600" kern="1200" dirty="0">
                  <a:solidFill>
                    <a:prstClr val="black"/>
                  </a:solidFill>
                  <a:latin typeface="Raleway" panose="020B0003030101060003" pitchFamily="34" charset="0"/>
                  <a:ea typeface="+mn-ea"/>
                  <a:cs typeface="+mn-cs"/>
                </a:rPr>
                <a:t> et </a:t>
              </a:r>
              <a:r>
                <a:rPr lang="fr-FR" sz="1600" kern="1200" dirty="0" err="1">
                  <a:solidFill>
                    <a:prstClr val="black"/>
                  </a:solidFill>
                  <a:latin typeface="Raleway" panose="020B0003030101060003" pitchFamily="34" charset="0"/>
                  <a:ea typeface="+mn-ea"/>
                  <a:cs typeface="+mn-cs"/>
                </a:rPr>
                <a:t>dolore</a:t>
              </a:r>
              <a:r>
                <a:rPr lang="fr-FR" sz="1600" kern="1200" dirty="0">
                  <a:solidFill>
                    <a:prstClr val="black"/>
                  </a:solidFill>
                  <a:latin typeface="Raleway" panose="020B0003030101060003" pitchFamily="34" charset="0"/>
                  <a:ea typeface="+mn-ea"/>
                  <a:cs typeface="+mn-cs"/>
                </a:rPr>
                <a:t> magna </a:t>
              </a:r>
              <a:r>
                <a:rPr lang="fr-FR" sz="1600" kern="1200" dirty="0" err="1">
                  <a:solidFill>
                    <a:prstClr val="black"/>
                  </a:solidFill>
                  <a:latin typeface="Raleway" panose="020B0003030101060003" pitchFamily="34" charset="0"/>
                  <a:ea typeface="+mn-ea"/>
                  <a:cs typeface="+mn-cs"/>
                </a:rPr>
                <a:t>aliqua</a:t>
              </a:r>
              <a:r>
                <a:rPr lang="fr-FR" sz="1600" kern="1200" dirty="0">
                  <a:solidFill>
                    <a:prstClr val="black"/>
                  </a:solidFill>
                  <a:latin typeface="Raleway" panose="020B0003030101060003" pitchFamily="34" charset="0"/>
                  <a:ea typeface="+mn-ea"/>
                  <a:cs typeface="+mn-cs"/>
                </a:rPr>
                <a:t>.</a:t>
              </a:r>
              <a:endPar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sp>
          <p:nvSpPr>
            <p:cNvPr id="41" name="ZoneTexte 40">
              <a:extLst>
                <a:ext uri="{FF2B5EF4-FFF2-40B4-BE49-F238E27FC236}">
                  <a16:creationId xmlns:a16="http://schemas.microsoft.com/office/drawing/2014/main" id="{80659DE0-9AB4-BE4A-9E79-D6F1E52AEB3C}"/>
                </a:ext>
              </a:extLst>
            </p:cNvPr>
            <p:cNvSpPr txBox="1"/>
            <p:nvPr/>
          </p:nvSpPr>
          <p:spPr>
            <a:xfrm>
              <a:off x="381000" y="4114800"/>
              <a:ext cx="3600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C4B4D"/>
                  </a:solidFill>
                  <a:effectLst/>
                  <a:uLnTx/>
                  <a:uFillTx/>
                  <a:latin typeface="Raleway" panose="020B0003030101060003" pitchFamily="34" charset="0"/>
                  <a:ea typeface="+mn-ea"/>
                  <a:cs typeface="+mn-cs"/>
                </a:rPr>
                <a:t>ITEM 5</a:t>
              </a:r>
            </a:p>
          </p:txBody>
        </p:sp>
      </p:grpSp>
      <p:grpSp>
        <p:nvGrpSpPr>
          <p:cNvPr id="2" name="Groupe 1">
            <a:extLst>
              <a:ext uri="{FF2B5EF4-FFF2-40B4-BE49-F238E27FC236}">
                <a16:creationId xmlns:a16="http://schemas.microsoft.com/office/drawing/2014/main" id="{BD402B2D-F43D-6350-A1E2-CA0B7299744D}"/>
              </a:ext>
            </a:extLst>
          </p:cNvPr>
          <p:cNvGrpSpPr/>
          <p:nvPr/>
        </p:nvGrpSpPr>
        <p:grpSpPr>
          <a:xfrm>
            <a:off x="2896528" y="5924304"/>
            <a:ext cx="1188671" cy="532469"/>
            <a:chOff x="3977246" y="5924304"/>
            <a:chExt cx="1188671" cy="532469"/>
          </a:xfrm>
        </p:grpSpPr>
        <p:sp>
          <p:nvSpPr>
            <p:cNvPr id="3" name="Rectangle 2">
              <a:extLst>
                <a:ext uri="{FF2B5EF4-FFF2-40B4-BE49-F238E27FC236}">
                  <a16:creationId xmlns:a16="http://schemas.microsoft.com/office/drawing/2014/main" id="{32B174A2-0030-5AB4-05AC-3F57068C8D52}"/>
                </a:ext>
              </a:extLst>
            </p:cNvPr>
            <p:cNvSpPr/>
            <p:nvPr/>
          </p:nvSpPr>
          <p:spPr>
            <a:xfrm>
              <a:off x="3977246" y="5924304"/>
              <a:ext cx="1188671" cy="5324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ea typeface="+mn-ea"/>
                <a:cs typeface="+mn-cs"/>
                <a:sym typeface="Calibri"/>
              </a:endParaRPr>
            </a:p>
          </p:txBody>
        </p:sp>
        <p:pic>
          <p:nvPicPr>
            <p:cNvPr id="4" name="Image 3">
              <a:extLst>
                <a:ext uri="{FF2B5EF4-FFF2-40B4-BE49-F238E27FC236}">
                  <a16:creationId xmlns:a16="http://schemas.microsoft.com/office/drawing/2014/main" id="{B82BF83B-1CE3-B916-F861-BE43EB58E6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8253" y="6026795"/>
              <a:ext cx="946657" cy="379738"/>
            </a:xfrm>
            <a:prstGeom prst="rect">
              <a:avLst/>
            </a:prstGeom>
          </p:spPr>
        </p:pic>
      </p:grpSp>
      <p:pic>
        <p:nvPicPr>
          <p:cNvPr id="5" name="Image 4">
            <a:extLst>
              <a:ext uri="{FF2B5EF4-FFF2-40B4-BE49-F238E27FC236}">
                <a16:creationId xmlns:a16="http://schemas.microsoft.com/office/drawing/2014/main" id="{A40BD7DA-9425-AA66-A459-794D6D22E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158" y="5882686"/>
            <a:ext cx="1274568" cy="839714"/>
          </a:xfrm>
          <a:prstGeom prst="rect">
            <a:avLst/>
          </a:prstGeom>
        </p:spPr>
      </p:pic>
      <p:pic>
        <p:nvPicPr>
          <p:cNvPr id="6" name="Image 5">
            <a:extLst>
              <a:ext uri="{FF2B5EF4-FFF2-40B4-BE49-F238E27FC236}">
                <a16:creationId xmlns:a16="http://schemas.microsoft.com/office/drawing/2014/main" id="{6AD1D68E-6ECE-C7B6-21BC-15C36FA19F27}"/>
              </a:ext>
            </a:extLst>
          </p:cNvPr>
          <p:cNvPicPr>
            <a:picLocks noChangeAspect="1"/>
          </p:cNvPicPr>
          <p:nvPr/>
        </p:nvPicPr>
        <p:blipFill>
          <a:blip r:embed="rId4"/>
          <a:stretch>
            <a:fillRect/>
          </a:stretch>
        </p:blipFill>
        <p:spPr>
          <a:xfrm>
            <a:off x="8603685" y="6017955"/>
            <a:ext cx="698389" cy="595041"/>
          </a:xfrm>
          <a:prstGeom prst="rect">
            <a:avLst/>
          </a:prstGeom>
          <a:solidFill>
            <a:schemeClr val="bg1"/>
          </a:solidFill>
        </p:spPr>
      </p:pic>
      <p:sp>
        <p:nvSpPr>
          <p:cNvPr id="9" name="Rectangle 8">
            <a:extLst>
              <a:ext uri="{FF2B5EF4-FFF2-40B4-BE49-F238E27FC236}">
                <a16:creationId xmlns:a16="http://schemas.microsoft.com/office/drawing/2014/main" id="{40799F4C-32AB-C83F-2599-8A273E990A18}"/>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6813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par>
                          <p:cTn id="9" fill="hold">
                            <p:stCondLst>
                              <p:cond delay="1000"/>
                            </p:stCondLst>
                            <p:childTnLst>
                              <p:par>
                                <p:cTn id="10" presetID="12" presetClass="entr" presetSubtype="4" fill="hold" nodeType="afterEffect">
                                  <p:stCondLst>
                                    <p:cond delay="100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p:tgtEl>
                                          <p:spTgt spid="34"/>
                                        </p:tgtEl>
                                        <p:attrNameLst>
                                          <p:attrName>ppt_y</p:attrName>
                                        </p:attrNameLst>
                                      </p:cBhvr>
                                      <p:tavLst>
                                        <p:tav tm="0">
                                          <p:val>
                                            <p:strVal val="#ppt_y+#ppt_h*1.125000"/>
                                          </p:val>
                                        </p:tav>
                                        <p:tav tm="100000">
                                          <p:val>
                                            <p:strVal val="#ppt_y"/>
                                          </p:val>
                                        </p:tav>
                                      </p:tavLst>
                                    </p:anim>
                                    <p:animEffect transition="in" filter="wipe(up)">
                                      <p:cBhvr>
                                        <p:cTn id="13" dur="1000"/>
                                        <p:tgtEl>
                                          <p:spTgt spid="34"/>
                                        </p:tgtEl>
                                      </p:cBhvr>
                                    </p:animEffect>
                                  </p:childTnLst>
                                </p:cTn>
                              </p:par>
                            </p:childTnLst>
                          </p:cTn>
                        </p:par>
                        <p:par>
                          <p:cTn id="14" fill="hold">
                            <p:stCondLst>
                              <p:cond delay="3000"/>
                            </p:stCondLst>
                            <p:childTnLst>
                              <p:par>
                                <p:cTn id="15" presetID="12" presetClass="entr" presetSubtype="4" fill="hold" nodeType="afterEffect">
                                  <p:stCondLst>
                                    <p:cond delay="100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000"/>
                                        <p:tgtEl>
                                          <p:spTgt spid="33"/>
                                        </p:tgtEl>
                                        <p:attrNameLst>
                                          <p:attrName>ppt_y</p:attrName>
                                        </p:attrNameLst>
                                      </p:cBhvr>
                                      <p:tavLst>
                                        <p:tav tm="0">
                                          <p:val>
                                            <p:strVal val="#ppt_y+#ppt_h*1.125000"/>
                                          </p:val>
                                        </p:tav>
                                        <p:tav tm="100000">
                                          <p:val>
                                            <p:strVal val="#ppt_y"/>
                                          </p:val>
                                        </p:tav>
                                      </p:tavLst>
                                    </p:anim>
                                    <p:animEffect transition="in" filter="wipe(up)">
                                      <p:cBhvr>
                                        <p:cTn id="18" dur="1000"/>
                                        <p:tgtEl>
                                          <p:spTgt spid="33"/>
                                        </p:tgtEl>
                                      </p:cBhvr>
                                    </p:animEffect>
                                  </p:childTnLst>
                                </p:cTn>
                              </p:par>
                            </p:childTnLst>
                          </p:cTn>
                        </p:par>
                        <p:par>
                          <p:cTn id="19" fill="hold">
                            <p:stCondLst>
                              <p:cond delay="5000"/>
                            </p:stCondLst>
                            <p:childTnLst>
                              <p:par>
                                <p:cTn id="20" presetID="12" presetClass="entr" presetSubtype="4" fill="hold" nodeType="afterEffect">
                                  <p:stCondLst>
                                    <p:cond delay="100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p:tgtEl>
                                          <p:spTgt spid="32"/>
                                        </p:tgtEl>
                                        <p:attrNameLst>
                                          <p:attrName>ppt_y</p:attrName>
                                        </p:attrNameLst>
                                      </p:cBhvr>
                                      <p:tavLst>
                                        <p:tav tm="0">
                                          <p:val>
                                            <p:strVal val="#ppt_y+#ppt_h*1.125000"/>
                                          </p:val>
                                        </p:tav>
                                        <p:tav tm="100000">
                                          <p:val>
                                            <p:strVal val="#ppt_y"/>
                                          </p:val>
                                        </p:tav>
                                      </p:tavLst>
                                    </p:anim>
                                    <p:animEffect transition="in" filter="wipe(up)">
                                      <p:cBhvr>
                                        <p:cTn id="23" dur="1000"/>
                                        <p:tgtEl>
                                          <p:spTgt spid="32"/>
                                        </p:tgtEl>
                                      </p:cBhvr>
                                    </p:animEffect>
                                  </p:childTnLst>
                                </p:cTn>
                              </p:par>
                            </p:childTnLst>
                          </p:cTn>
                        </p:par>
                        <p:par>
                          <p:cTn id="24" fill="hold">
                            <p:stCondLst>
                              <p:cond delay="7000"/>
                            </p:stCondLst>
                            <p:childTnLst>
                              <p:par>
                                <p:cTn id="25" presetID="12" presetClass="entr" presetSubtype="4" fill="hold" nodeType="afterEffect">
                                  <p:stCondLst>
                                    <p:cond delay="100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0"/>
                                        <p:tgtEl>
                                          <p:spTgt spid="39"/>
                                        </p:tgtEl>
                                        <p:attrNameLst>
                                          <p:attrName>ppt_y</p:attrName>
                                        </p:attrNameLst>
                                      </p:cBhvr>
                                      <p:tavLst>
                                        <p:tav tm="0">
                                          <p:val>
                                            <p:strVal val="#ppt_y+#ppt_h*1.125000"/>
                                          </p:val>
                                        </p:tav>
                                        <p:tav tm="100000">
                                          <p:val>
                                            <p:strVal val="#ppt_y"/>
                                          </p:val>
                                        </p:tav>
                                      </p:tavLst>
                                    </p:anim>
                                    <p:animEffect transition="in" filter="wipe(up)">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11" name="Rectangle 10">
            <a:extLst>
              <a:ext uri="{FF2B5EF4-FFF2-40B4-BE49-F238E27FC236}">
                <a16:creationId xmlns:a16="http://schemas.microsoft.com/office/drawing/2014/main" id="{C27BF69C-C213-3864-C167-29D93A725B74}"/>
              </a:ext>
            </a:extLst>
          </p:cNvPr>
          <p:cNvSpPr/>
          <p:nvPr/>
        </p:nvSpPr>
        <p:spPr>
          <a:xfrm>
            <a:off x="0" y="0"/>
            <a:ext cx="12192000" cy="6858000"/>
          </a:xfrm>
          <a:prstGeom prst="rect">
            <a:avLst/>
          </a:prstGeom>
          <a:solidFill>
            <a:srgbClr val="140F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633CF919-32F8-4657-9906-6C1E268065B1}"/>
              </a:ext>
            </a:extLst>
          </p:cNvPr>
          <p:cNvPicPr>
            <a:picLocks noChangeAspect="1"/>
          </p:cNvPicPr>
          <p:nvPr/>
        </p:nvPicPr>
        <p:blipFill rotWithShape="1">
          <a:blip r:embed="rId3"/>
          <a:srcRect l="10625" t="23471" r="11157" b="6287"/>
          <a:stretch/>
        </p:blipFill>
        <p:spPr>
          <a:xfrm>
            <a:off x="2422478" y="1228526"/>
            <a:ext cx="7356143" cy="5133082"/>
          </a:xfrm>
          <a:prstGeom prst="rect">
            <a:avLst/>
          </a:prstGeom>
        </p:spPr>
      </p:pic>
      <p:sp>
        <p:nvSpPr>
          <p:cNvPr id="8" name="Rectangle 7">
            <a:extLst>
              <a:ext uri="{FF2B5EF4-FFF2-40B4-BE49-F238E27FC236}">
                <a16:creationId xmlns:a16="http://schemas.microsoft.com/office/drawing/2014/main" id="{F6FC565A-303F-6899-3117-45DE6D3FD97F}"/>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4"/>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26"/>
          <p:cNvSpPr/>
          <p:nvPr/>
        </p:nvSpPr>
        <p:spPr>
          <a:xfrm>
            <a:off x="0" y="1"/>
            <a:ext cx="12192000"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93" name="Google Shape;493;p26"/>
          <p:cNvSpPr txBox="1"/>
          <p:nvPr/>
        </p:nvSpPr>
        <p:spPr>
          <a:xfrm>
            <a:off x="3048001" y="339807"/>
            <a:ext cx="60959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CB7"/>
              </a:buClr>
              <a:buSzPts val="2400"/>
              <a:buFont typeface="Raleway SemiBold"/>
              <a:buNone/>
            </a:pPr>
            <a:r>
              <a:rPr lang="fr-FR" sz="2400" b="1" i="0" u="none" strike="noStrike" cap="none" dirty="0">
                <a:solidFill>
                  <a:srgbClr val="007CB7"/>
                </a:solidFill>
                <a:latin typeface="Raleway SemiBold"/>
                <a:ea typeface="Raleway SemiBold"/>
                <a:cs typeface="Raleway SemiBold"/>
                <a:sym typeface="Raleway SemiBold"/>
              </a:rPr>
              <a:t>Nous suivre… ou nous rejoindre ? </a:t>
            </a:r>
            <a:endParaRPr dirty="0"/>
          </a:p>
        </p:txBody>
      </p:sp>
      <p:grpSp>
        <p:nvGrpSpPr>
          <p:cNvPr id="494" name="Google Shape;494;p26"/>
          <p:cNvGrpSpPr/>
          <p:nvPr/>
        </p:nvGrpSpPr>
        <p:grpSpPr>
          <a:xfrm>
            <a:off x="715543" y="3960759"/>
            <a:ext cx="3479616" cy="818464"/>
            <a:chOff x="1268245" y="1823972"/>
            <a:chExt cx="3479616" cy="818464"/>
          </a:xfrm>
        </p:grpSpPr>
        <p:pic>
          <p:nvPicPr>
            <p:cNvPr id="495" name="Google Shape;495;p26"/>
            <p:cNvPicPr preferRelativeResize="0"/>
            <p:nvPr/>
          </p:nvPicPr>
          <p:blipFill rotWithShape="1">
            <a:blip r:embed="rId3">
              <a:alphaModFix amt="50000"/>
              <a:duotone>
                <a:schemeClr val="accent1">
                  <a:shade val="45000"/>
                  <a:satMod val="135000"/>
                </a:schemeClr>
                <a:prstClr val="white"/>
              </a:duotone>
            </a:blip>
            <a:srcRect/>
            <a:stretch/>
          </p:blipFill>
          <p:spPr>
            <a:xfrm>
              <a:off x="1268246" y="1823972"/>
              <a:ext cx="335297" cy="335297"/>
            </a:xfrm>
            <a:prstGeom prst="rect">
              <a:avLst/>
            </a:prstGeom>
            <a:noFill/>
            <a:ln>
              <a:noFill/>
            </a:ln>
          </p:spPr>
        </p:pic>
        <p:sp>
          <p:nvSpPr>
            <p:cNvPr id="496" name="Google Shape;496;p26"/>
            <p:cNvSpPr txBox="1"/>
            <p:nvPr/>
          </p:nvSpPr>
          <p:spPr>
            <a:xfrm>
              <a:off x="1268245" y="2168139"/>
              <a:ext cx="3479616" cy="474297"/>
            </a:xfrm>
            <a:prstGeom prst="rect">
              <a:avLst/>
            </a:prstGeom>
            <a:noFill/>
            <a:ln>
              <a:noFill/>
            </a:ln>
          </p:spPr>
          <p:txBody>
            <a:bodyPr spcFirstLastPara="1" wrap="square" lIns="0" tIns="22850" rIns="45700" bIns="22850" anchor="ctr" anchorCtr="0">
              <a:noAutofit/>
            </a:bodyPr>
            <a:lstStyle/>
            <a:p>
              <a:pPr marL="0" marR="0" lvl="0" indent="0" algn="l" rtl="0">
                <a:lnSpc>
                  <a:spcPct val="125000"/>
                </a:lnSpc>
                <a:spcBef>
                  <a:spcPts val="0"/>
                </a:spcBef>
                <a:spcAft>
                  <a:spcPts val="0"/>
                </a:spcAft>
                <a:buClr>
                  <a:srgbClr val="5E5E5E"/>
                </a:buClr>
                <a:buSzPts val="1400"/>
                <a:buFont typeface="Arial"/>
                <a:buNone/>
              </a:pPr>
              <a:r>
                <a:rPr lang="fr-FR" sz="1600" b="0" i="0" u="sng" strike="noStrike" cap="none" dirty="0">
                  <a:solidFill>
                    <a:schemeClr val="tx1"/>
                  </a:solid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contact@smartbuidlingsalliance.org</a:t>
              </a:r>
              <a:r>
                <a:rPr lang="fr-FR" sz="1600" b="0" i="0" u="none" strike="noStrike" cap="none" dirty="0">
                  <a:solidFill>
                    <a:schemeClr val="tx1"/>
                  </a:solidFill>
                  <a:latin typeface="Raleway Medium"/>
                  <a:ea typeface="Raleway Medium"/>
                  <a:cs typeface="Raleway Medium"/>
                  <a:sym typeface="Raleway Medium"/>
                </a:rPr>
                <a:t> </a:t>
              </a:r>
              <a:endParaRPr sz="1600" b="0" i="0" u="none" strike="noStrike" cap="none" dirty="0">
                <a:solidFill>
                  <a:schemeClr val="tx1"/>
                </a:solidFill>
                <a:latin typeface="Raleway Medium"/>
                <a:ea typeface="Raleway Medium"/>
                <a:cs typeface="Raleway Medium"/>
                <a:sym typeface="Raleway Medium"/>
              </a:endParaRPr>
            </a:p>
          </p:txBody>
        </p:sp>
      </p:grpSp>
      <p:grpSp>
        <p:nvGrpSpPr>
          <p:cNvPr id="497" name="Google Shape;497;p26"/>
          <p:cNvGrpSpPr/>
          <p:nvPr/>
        </p:nvGrpSpPr>
        <p:grpSpPr>
          <a:xfrm>
            <a:off x="712118" y="5145414"/>
            <a:ext cx="3479611" cy="877961"/>
            <a:chOff x="1264820" y="2946277"/>
            <a:chExt cx="3479611" cy="877961"/>
          </a:xfrm>
        </p:grpSpPr>
        <p:pic>
          <p:nvPicPr>
            <p:cNvPr id="498" name="Google Shape;498;p26"/>
            <p:cNvPicPr preferRelativeResize="0"/>
            <p:nvPr/>
          </p:nvPicPr>
          <p:blipFill rotWithShape="1">
            <a:blip r:embed="rId5">
              <a:alphaModFix amt="50000"/>
              <a:duotone>
                <a:schemeClr val="accent1">
                  <a:shade val="45000"/>
                  <a:satMod val="135000"/>
                </a:schemeClr>
                <a:prstClr val="white"/>
              </a:duotone>
            </a:blip>
            <a:srcRect/>
            <a:stretch/>
          </p:blipFill>
          <p:spPr>
            <a:xfrm>
              <a:off x="1268246" y="2946277"/>
              <a:ext cx="335297" cy="335297"/>
            </a:xfrm>
            <a:prstGeom prst="rect">
              <a:avLst/>
            </a:prstGeom>
            <a:noFill/>
            <a:ln>
              <a:noFill/>
            </a:ln>
          </p:spPr>
        </p:pic>
        <p:sp>
          <p:nvSpPr>
            <p:cNvPr id="499" name="Google Shape;499;p26"/>
            <p:cNvSpPr txBox="1"/>
            <p:nvPr/>
          </p:nvSpPr>
          <p:spPr>
            <a:xfrm>
              <a:off x="1264820" y="3349941"/>
              <a:ext cx="3479611" cy="474297"/>
            </a:xfrm>
            <a:prstGeom prst="rect">
              <a:avLst/>
            </a:prstGeom>
            <a:noFill/>
            <a:ln>
              <a:noFill/>
            </a:ln>
          </p:spPr>
          <p:txBody>
            <a:bodyPr spcFirstLastPara="1" wrap="square" lIns="0" tIns="22850" rIns="45700" bIns="22850" anchor="ctr" anchorCtr="0">
              <a:noAutofit/>
            </a:bodyPr>
            <a:lstStyle/>
            <a:p>
              <a:pPr marL="0" marR="0" lvl="0" indent="0" algn="l" rtl="0">
                <a:lnSpc>
                  <a:spcPct val="97222"/>
                </a:lnSpc>
                <a:spcBef>
                  <a:spcPts val="0"/>
                </a:spcBef>
                <a:spcAft>
                  <a:spcPts val="0"/>
                </a:spcAft>
                <a:buClr>
                  <a:srgbClr val="5E5E5E"/>
                </a:buClr>
                <a:buSzPts val="1800"/>
                <a:buFont typeface="Arial"/>
                <a:buNone/>
              </a:pPr>
              <a:r>
                <a:rPr lang="fr-FR" sz="2000" b="0" i="0" u="none" strike="noStrike" cap="none" dirty="0">
                  <a:solidFill>
                    <a:schemeClr val="tx1"/>
                  </a:solidFill>
                  <a:latin typeface="Raleway Medium"/>
                  <a:ea typeface="Raleway Medium"/>
                  <a:cs typeface="Raleway Medium"/>
                  <a:sym typeface="Raleway Medium"/>
                </a:rPr>
                <a:t>0820 712 720</a:t>
              </a:r>
              <a:endParaRPr sz="2000" b="0" i="0" u="none" strike="noStrike" cap="none" dirty="0">
                <a:solidFill>
                  <a:schemeClr val="tx1"/>
                </a:solidFill>
                <a:latin typeface="Raleway Medium"/>
                <a:ea typeface="Raleway Medium"/>
                <a:cs typeface="Raleway Medium"/>
                <a:sym typeface="Raleway Medium"/>
              </a:endParaRPr>
            </a:p>
          </p:txBody>
        </p:sp>
      </p:grpSp>
      <p:pic>
        <p:nvPicPr>
          <p:cNvPr id="507" name="Google Shape;507;p26"/>
          <p:cNvPicPr preferRelativeResize="0"/>
          <p:nvPr/>
        </p:nvPicPr>
        <p:blipFill rotWithShape="1">
          <a:blip r:embed="rId6">
            <a:alphaModFix/>
          </a:blip>
          <a:srcRect/>
          <a:stretch/>
        </p:blipFill>
        <p:spPr>
          <a:xfrm>
            <a:off x="644929" y="219201"/>
            <a:ext cx="1318619" cy="702877"/>
          </a:xfrm>
          <a:prstGeom prst="rect">
            <a:avLst/>
          </a:prstGeom>
          <a:noFill/>
          <a:ln>
            <a:noFill/>
          </a:ln>
        </p:spPr>
      </p:pic>
      <p:pic>
        <p:nvPicPr>
          <p:cNvPr id="6" name="Google Shape;507;p26">
            <a:extLst>
              <a:ext uri="{FF2B5EF4-FFF2-40B4-BE49-F238E27FC236}">
                <a16:creationId xmlns:a16="http://schemas.microsoft.com/office/drawing/2014/main" id="{6032D26A-9263-C759-DBE0-64BCFB681463}"/>
              </a:ext>
            </a:extLst>
          </p:cNvPr>
          <p:cNvPicPr preferRelativeResize="0"/>
          <p:nvPr/>
        </p:nvPicPr>
        <p:blipFill rotWithShape="1">
          <a:blip r:embed="rId6">
            <a:alphaModFix/>
          </a:blip>
          <a:srcRect/>
          <a:stretch/>
        </p:blipFill>
        <p:spPr>
          <a:xfrm rot="10800000">
            <a:off x="10225667" y="219201"/>
            <a:ext cx="1318619" cy="702877"/>
          </a:xfrm>
          <a:prstGeom prst="rect">
            <a:avLst/>
          </a:prstGeom>
          <a:noFill/>
          <a:ln>
            <a:noFill/>
          </a:ln>
        </p:spPr>
      </p:pic>
      <p:sp>
        <p:nvSpPr>
          <p:cNvPr id="5" name="Rectangle 4">
            <a:extLst>
              <a:ext uri="{FF2B5EF4-FFF2-40B4-BE49-F238E27FC236}">
                <a16:creationId xmlns:a16="http://schemas.microsoft.com/office/drawing/2014/main" id="{C0610194-41B4-40A9-6F1A-1C09588CEFBB}"/>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1CE05A4B-D320-D571-A838-4BF88D604632}"/>
              </a:ext>
            </a:extLst>
          </p:cNvPr>
          <p:cNvCxnSpPr>
            <a:cxnSpLocks/>
          </p:cNvCxnSpPr>
          <p:nvPr/>
        </p:nvCxnSpPr>
        <p:spPr>
          <a:xfrm>
            <a:off x="4338433" y="1818076"/>
            <a:ext cx="0" cy="5039924"/>
          </a:xfrm>
          <a:prstGeom prst="line">
            <a:avLst/>
          </a:prstGeom>
          <a:ln w="12700">
            <a:solidFill>
              <a:srgbClr val="007CB7"/>
            </a:solidFill>
          </a:ln>
        </p:spPr>
        <p:style>
          <a:lnRef idx="1">
            <a:schemeClr val="accent1"/>
          </a:lnRef>
          <a:fillRef idx="0">
            <a:schemeClr val="accent1"/>
          </a:fillRef>
          <a:effectRef idx="0">
            <a:schemeClr val="accent1"/>
          </a:effectRef>
          <a:fontRef idx="minor">
            <a:schemeClr val="tx1"/>
          </a:fontRef>
        </p:style>
      </p:cxnSp>
      <p:sp>
        <p:nvSpPr>
          <p:cNvPr id="12" name="Google Shape;509;p26">
            <a:extLst>
              <a:ext uri="{FF2B5EF4-FFF2-40B4-BE49-F238E27FC236}">
                <a16:creationId xmlns:a16="http://schemas.microsoft.com/office/drawing/2014/main" id="{47A3D01E-E11A-84EF-B272-65F708142009}"/>
              </a:ext>
            </a:extLst>
          </p:cNvPr>
          <p:cNvSpPr/>
          <p:nvPr/>
        </p:nvSpPr>
        <p:spPr>
          <a:xfrm>
            <a:off x="9147115" y="6123366"/>
            <a:ext cx="1800000" cy="152481"/>
          </a:xfrm>
          <a:prstGeom prst="roundRect">
            <a:avLst>
              <a:gd name="adj" fmla="val 50000"/>
            </a:avLst>
          </a:prstGeom>
          <a:solidFill>
            <a:srgbClr val="007C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5" name="Image 14">
            <a:extLst>
              <a:ext uri="{FF2B5EF4-FFF2-40B4-BE49-F238E27FC236}">
                <a16:creationId xmlns:a16="http://schemas.microsoft.com/office/drawing/2014/main" id="{116CA7D3-0E3C-CD3D-5725-38472CE190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487" y="1226241"/>
            <a:ext cx="1916640" cy="1183670"/>
          </a:xfrm>
          <a:prstGeom prst="rect">
            <a:avLst/>
          </a:prstGeom>
        </p:spPr>
      </p:pic>
      <p:grpSp>
        <p:nvGrpSpPr>
          <p:cNvPr id="21" name="Groupe 20">
            <a:extLst>
              <a:ext uri="{FF2B5EF4-FFF2-40B4-BE49-F238E27FC236}">
                <a16:creationId xmlns:a16="http://schemas.microsoft.com/office/drawing/2014/main" id="{F77AE719-77BC-67AE-2BCA-EF0AFAE23395}"/>
              </a:ext>
            </a:extLst>
          </p:cNvPr>
          <p:cNvGrpSpPr/>
          <p:nvPr/>
        </p:nvGrpSpPr>
        <p:grpSpPr>
          <a:xfrm>
            <a:off x="715543" y="2776103"/>
            <a:ext cx="3401224" cy="818464"/>
            <a:chOff x="817141" y="2985255"/>
            <a:chExt cx="3401224" cy="818464"/>
          </a:xfrm>
        </p:grpSpPr>
        <p:pic>
          <p:nvPicPr>
            <p:cNvPr id="19" name="Google Shape;504;p26">
              <a:extLst>
                <a:ext uri="{FF2B5EF4-FFF2-40B4-BE49-F238E27FC236}">
                  <a16:creationId xmlns:a16="http://schemas.microsoft.com/office/drawing/2014/main" id="{90616F51-3D3B-0729-B357-21283E4D4594}"/>
                </a:ext>
              </a:extLst>
            </p:cNvPr>
            <p:cNvPicPr preferRelativeResize="0">
              <a:picLocks noChangeAspect="1"/>
            </p:cNvPicPr>
            <p:nvPr/>
          </p:nvPicPr>
          <p:blipFill rotWithShape="1">
            <a:blip r:embed="rId8">
              <a:alphaModFix amt="50000"/>
              <a:duotone>
                <a:schemeClr val="accent1">
                  <a:shade val="45000"/>
                  <a:satMod val="135000"/>
                </a:schemeClr>
                <a:prstClr val="white"/>
              </a:duotone>
            </a:blip>
            <a:srcRect/>
            <a:stretch/>
          </p:blipFill>
          <p:spPr>
            <a:xfrm>
              <a:off x="817141" y="2985255"/>
              <a:ext cx="335297" cy="335297"/>
            </a:xfrm>
            <a:prstGeom prst="rect">
              <a:avLst/>
            </a:prstGeom>
            <a:noFill/>
            <a:ln>
              <a:noFill/>
            </a:ln>
          </p:spPr>
        </p:pic>
        <p:sp>
          <p:nvSpPr>
            <p:cNvPr id="20" name="Google Shape;496;p26">
              <a:extLst>
                <a:ext uri="{FF2B5EF4-FFF2-40B4-BE49-F238E27FC236}">
                  <a16:creationId xmlns:a16="http://schemas.microsoft.com/office/drawing/2014/main" id="{CC6D6B93-D172-216A-CFCF-7073B1FDF95E}"/>
                </a:ext>
              </a:extLst>
            </p:cNvPr>
            <p:cNvSpPr txBox="1"/>
            <p:nvPr/>
          </p:nvSpPr>
          <p:spPr>
            <a:xfrm>
              <a:off x="817141" y="3329422"/>
              <a:ext cx="3401224" cy="474297"/>
            </a:xfrm>
            <a:prstGeom prst="rect">
              <a:avLst/>
            </a:prstGeom>
            <a:noFill/>
            <a:ln>
              <a:noFill/>
            </a:ln>
          </p:spPr>
          <p:txBody>
            <a:bodyPr spcFirstLastPara="1" wrap="square" lIns="0" tIns="22850" rIns="45700" bIns="22850" anchor="ctr" anchorCtr="0">
              <a:noAutofit/>
            </a:bodyPr>
            <a:lstStyle/>
            <a:p>
              <a:pPr marL="0" marR="0" lvl="0" indent="0" algn="l" rtl="0">
                <a:lnSpc>
                  <a:spcPct val="125000"/>
                </a:lnSpc>
                <a:spcBef>
                  <a:spcPts val="0"/>
                </a:spcBef>
                <a:spcAft>
                  <a:spcPts val="0"/>
                </a:spcAft>
                <a:buClr>
                  <a:srgbClr val="5E5E5E"/>
                </a:buClr>
                <a:buSzPts val="1400"/>
                <a:buFont typeface="Arial"/>
                <a:buNone/>
              </a:pPr>
              <a:r>
                <a:rPr lang="fr-FR" sz="1600" u="sng" dirty="0">
                  <a:solidFill>
                    <a:schemeClr val="tx1"/>
                  </a:solid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www.</a:t>
              </a:r>
              <a:r>
                <a:rPr lang="fr-FR" sz="1600" b="0" i="0" u="sng" strike="noStrike" cap="none" dirty="0">
                  <a:solidFill>
                    <a:schemeClr val="tx1"/>
                  </a:solid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smartbuidlingsalliance.org</a:t>
              </a:r>
              <a:r>
                <a:rPr lang="fr-FR" sz="1600" b="0" i="0" u="none" strike="noStrike" cap="none" dirty="0">
                  <a:solidFill>
                    <a:schemeClr val="tx1"/>
                  </a:solidFill>
                  <a:latin typeface="Raleway Medium"/>
                  <a:ea typeface="Raleway Medium"/>
                  <a:cs typeface="Raleway Medium"/>
                  <a:sym typeface="Raleway Medium"/>
                </a:rPr>
                <a:t> </a:t>
              </a:r>
              <a:endParaRPr sz="1600" b="0" i="0" u="none" strike="noStrike" cap="none" dirty="0">
                <a:solidFill>
                  <a:schemeClr val="tx1"/>
                </a:solidFill>
                <a:latin typeface="Raleway Medium"/>
                <a:ea typeface="Raleway Medium"/>
                <a:cs typeface="Raleway Medium"/>
                <a:sym typeface="Raleway Medium"/>
              </a:endParaRPr>
            </a:p>
          </p:txBody>
        </p:sp>
      </p:grpSp>
      <p:grpSp>
        <p:nvGrpSpPr>
          <p:cNvPr id="31" name="Groupe 30">
            <a:extLst>
              <a:ext uri="{FF2B5EF4-FFF2-40B4-BE49-F238E27FC236}">
                <a16:creationId xmlns:a16="http://schemas.microsoft.com/office/drawing/2014/main" id="{FA38D38F-6992-C113-D21C-65A12967B55D}"/>
              </a:ext>
            </a:extLst>
          </p:cNvPr>
          <p:cNvGrpSpPr/>
          <p:nvPr/>
        </p:nvGrpSpPr>
        <p:grpSpPr>
          <a:xfrm>
            <a:off x="5143163" y="1052397"/>
            <a:ext cx="1905675" cy="4970436"/>
            <a:chOff x="5224082" y="1052397"/>
            <a:chExt cx="1905675" cy="4970436"/>
          </a:xfrm>
        </p:grpSpPr>
        <p:pic>
          <p:nvPicPr>
            <p:cNvPr id="13" name="Image 12">
              <a:extLst>
                <a:ext uri="{FF2B5EF4-FFF2-40B4-BE49-F238E27FC236}">
                  <a16:creationId xmlns:a16="http://schemas.microsoft.com/office/drawing/2014/main" id="{E5525DE2-4354-5197-F667-49E2769A263B}"/>
                </a:ext>
              </a:extLst>
            </p:cNvPr>
            <p:cNvPicPr>
              <a:picLocks noChangeAspect="1"/>
            </p:cNvPicPr>
            <p:nvPr/>
          </p:nvPicPr>
          <p:blipFill>
            <a:blip r:embed="rId10"/>
            <a:stretch>
              <a:fillRect/>
            </a:stretch>
          </p:blipFill>
          <p:spPr>
            <a:xfrm>
              <a:off x="5230638" y="1052397"/>
              <a:ext cx="1531358" cy="1531358"/>
            </a:xfrm>
            <a:prstGeom prst="rect">
              <a:avLst/>
            </a:prstGeom>
          </p:spPr>
        </p:pic>
        <p:grpSp>
          <p:nvGrpSpPr>
            <p:cNvPr id="2" name="Google Shape;494;p26">
              <a:extLst>
                <a:ext uri="{FF2B5EF4-FFF2-40B4-BE49-F238E27FC236}">
                  <a16:creationId xmlns:a16="http://schemas.microsoft.com/office/drawing/2014/main" id="{9A849117-4417-AAA3-B2B2-8134879A7210}"/>
                </a:ext>
              </a:extLst>
            </p:cNvPr>
            <p:cNvGrpSpPr/>
            <p:nvPr/>
          </p:nvGrpSpPr>
          <p:grpSpPr>
            <a:xfrm>
              <a:off x="5225642" y="3962526"/>
              <a:ext cx="1904115" cy="821365"/>
              <a:chOff x="1275334" y="1895884"/>
              <a:chExt cx="1904115" cy="821365"/>
            </a:xfrm>
          </p:grpSpPr>
          <p:pic>
            <p:nvPicPr>
              <p:cNvPr id="3" name="Google Shape;495;p26">
                <a:extLst>
                  <a:ext uri="{FF2B5EF4-FFF2-40B4-BE49-F238E27FC236}">
                    <a16:creationId xmlns:a16="http://schemas.microsoft.com/office/drawing/2014/main" id="{35A72E54-723E-52D2-FB97-408CB7261C7C}"/>
                  </a:ext>
                </a:extLst>
              </p:cNvPr>
              <p:cNvPicPr preferRelativeResize="0"/>
              <p:nvPr/>
            </p:nvPicPr>
            <p:blipFill rotWithShape="1">
              <a:blip r:embed="rId3">
                <a:alphaModFix amt="50000"/>
                <a:duotone>
                  <a:schemeClr val="accent1">
                    <a:shade val="45000"/>
                    <a:satMod val="135000"/>
                  </a:schemeClr>
                  <a:prstClr val="white"/>
                </a:duotone>
              </a:blip>
              <a:srcRect/>
              <a:stretch/>
            </p:blipFill>
            <p:spPr>
              <a:xfrm>
                <a:off x="1275334" y="1895884"/>
                <a:ext cx="335297" cy="335297"/>
              </a:xfrm>
              <a:prstGeom prst="rect">
                <a:avLst/>
              </a:prstGeom>
              <a:noFill/>
              <a:ln>
                <a:noFill/>
              </a:ln>
            </p:spPr>
          </p:pic>
          <p:sp>
            <p:nvSpPr>
              <p:cNvPr id="4" name="Google Shape;496;p26">
                <a:extLst>
                  <a:ext uri="{FF2B5EF4-FFF2-40B4-BE49-F238E27FC236}">
                    <a16:creationId xmlns:a16="http://schemas.microsoft.com/office/drawing/2014/main" id="{200D8F2A-F445-ED41-C02C-C2567B96B85B}"/>
                  </a:ext>
                </a:extLst>
              </p:cNvPr>
              <p:cNvSpPr txBox="1"/>
              <p:nvPr/>
            </p:nvSpPr>
            <p:spPr>
              <a:xfrm>
                <a:off x="1285605" y="2242952"/>
                <a:ext cx="1893844" cy="474297"/>
              </a:xfrm>
              <a:prstGeom prst="rect">
                <a:avLst/>
              </a:prstGeom>
              <a:noFill/>
              <a:ln>
                <a:noFill/>
              </a:ln>
            </p:spPr>
            <p:txBody>
              <a:bodyPr spcFirstLastPara="1" wrap="square" lIns="0" tIns="22850" rIns="45700" bIns="22850" anchor="ctr" anchorCtr="0">
                <a:noAutofit/>
              </a:bodyPr>
              <a:lstStyle/>
              <a:p>
                <a:pPr marL="0" marR="0" lvl="0" indent="0" algn="l" rtl="0">
                  <a:lnSpc>
                    <a:spcPct val="125000"/>
                  </a:lnSpc>
                  <a:spcBef>
                    <a:spcPts val="0"/>
                  </a:spcBef>
                  <a:spcAft>
                    <a:spcPts val="0"/>
                  </a:spcAft>
                  <a:buClr>
                    <a:srgbClr val="5E5E5E"/>
                  </a:buClr>
                  <a:buSzPts val="1400"/>
                  <a:buFont typeface="Arial"/>
                  <a:buNone/>
                </a:pPr>
                <a:r>
                  <a:rPr lang="fr-FR" sz="1600" b="0" i="0" u="sng" strike="noStrike" cap="none" spc="80" dirty="0">
                    <a:solidFill>
                      <a:schemeClr val="tx1"/>
                    </a:solidFill>
                    <a:latin typeface="Raleway Medium"/>
                    <a:ea typeface="Raleway Medium"/>
                    <a:cs typeface="Raleway Medium"/>
                    <a:sym typeface="Raleway Medium"/>
                  </a:rPr>
                  <a:t>contact@ignes.fr</a:t>
                </a:r>
                <a:r>
                  <a:rPr lang="fr-FR" sz="1400" b="0" i="0" u="none" strike="noStrike" cap="none" spc="80" dirty="0">
                    <a:solidFill>
                      <a:schemeClr val="tx1"/>
                    </a:solidFill>
                    <a:latin typeface="Raleway Medium"/>
                    <a:ea typeface="Raleway Medium"/>
                    <a:cs typeface="Raleway Medium"/>
                    <a:sym typeface="Raleway Medium"/>
                  </a:rPr>
                  <a:t> </a:t>
                </a:r>
                <a:endParaRPr sz="1400" b="0" i="0" u="none" strike="noStrike" cap="none" spc="80" dirty="0">
                  <a:solidFill>
                    <a:schemeClr val="tx1"/>
                  </a:solidFill>
                  <a:latin typeface="Raleway Medium"/>
                  <a:ea typeface="Raleway Medium"/>
                  <a:cs typeface="Raleway Medium"/>
                  <a:sym typeface="Raleway Medium"/>
                </a:endParaRPr>
              </a:p>
            </p:txBody>
          </p:sp>
        </p:grpSp>
        <p:grpSp>
          <p:nvGrpSpPr>
            <p:cNvPr id="7" name="Google Shape;497;p26">
              <a:extLst>
                <a:ext uri="{FF2B5EF4-FFF2-40B4-BE49-F238E27FC236}">
                  <a16:creationId xmlns:a16="http://schemas.microsoft.com/office/drawing/2014/main" id="{A70F6452-B0F4-948C-F239-8F26948330D6}"/>
                </a:ext>
              </a:extLst>
            </p:cNvPr>
            <p:cNvGrpSpPr/>
            <p:nvPr/>
          </p:nvGrpSpPr>
          <p:grpSpPr>
            <a:xfrm>
              <a:off x="5224082" y="5148955"/>
              <a:ext cx="1904076" cy="873878"/>
              <a:chOff x="1166426" y="2946277"/>
              <a:chExt cx="1904076" cy="873878"/>
            </a:xfrm>
          </p:grpSpPr>
          <p:pic>
            <p:nvPicPr>
              <p:cNvPr id="8" name="Google Shape;498;p26">
                <a:extLst>
                  <a:ext uri="{FF2B5EF4-FFF2-40B4-BE49-F238E27FC236}">
                    <a16:creationId xmlns:a16="http://schemas.microsoft.com/office/drawing/2014/main" id="{56702651-BF2F-D83A-01D5-CA0F4377691B}"/>
                  </a:ext>
                </a:extLst>
              </p:cNvPr>
              <p:cNvPicPr preferRelativeResize="0"/>
              <p:nvPr/>
            </p:nvPicPr>
            <p:blipFill rotWithShape="1">
              <a:blip r:embed="rId5">
                <a:alphaModFix amt="50000"/>
                <a:duotone>
                  <a:schemeClr val="accent1">
                    <a:shade val="45000"/>
                    <a:satMod val="135000"/>
                  </a:schemeClr>
                  <a:prstClr val="white"/>
                </a:duotone>
              </a:blip>
              <a:srcRect/>
              <a:stretch/>
            </p:blipFill>
            <p:spPr>
              <a:xfrm>
                <a:off x="1178257" y="2946277"/>
                <a:ext cx="335297" cy="335297"/>
              </a:xfrm>
              <a:prstGeom prst="rect">
                <a:avLst/>
              </a:prstGeom>
              <a:noFill/>
              <a:ln>
                <a:noFill/>
              </a:ln>
            </p:spPr>
          </p:pic>
          <p:sp>
            <p:nvSpPr>
              <p:cNvPr id="10" name="Google Shape;499;p26">
                <a:extLst>
                  <a:ext uri="{FF2B5EF4-FFF2-40B4-BE49-F238E27FC236}">
                    <a16:creationId xmlns:a16="http://schemas.microsoft.com/office/drawing/2014/main" id="{E559DD4F-4E0E-48CB-D0A2-63E1161B2DC1}"/>
                  </a:ext>
                </a:extLst>
              </p:cNvPr>
              <p:cNvSpPr txBox="1"/>
              <p:nvPr/>
            </p:nvSpPr>
            <p:spPr>
              <a:xfrm>
                <a:off x="1166426" y="3345858"/>
                <a:ext cx="1904076" cy="474297"/>
              </a:xfrm>
              <a:prstGeom prst="rect">
                <a:avLst/>
              </a:prstGeom>
              <a:noFill/>
              <a:ln>
                <a:noFill/>
              </a:ln>
            </p:spPr>
            <p:txBody>
              <a:bodyPr spcFirstLastPara="1" wrap="square" lIns="0" tIns="22850" rIns="45700" bIns="22850" anchor="ctr" anchorCtr="0">
                <a:noAutofit/>
              </a:bodyPr>
              <a:lstStyle/>
              <a:p>
                <a:pPr>
                  <a:lnSpc>
                    <a:spcPct val="97222"/>
                  </a:lnSpc>
                  <a:buClr>
                    <a:srgbClr val="5E5E5E"/>
                  </a:buClr>
                  <a:buSzPts val="1800"/>
                </a:pPr>
                <a:r>
                  <a:rPr lang="fr-FR" sz="2000" b="0" i="0" u="none" strike="noStrike" cap="none" dirty="0">
                    <a:solidFill>
                      <a:schemeClr val="tx1"/>
                    </a:solidFill>
                    <a:latin typeface="Raleway Medium"/>
                    <a:ea typeface="Raleway Medium"/>
                    <a:cs typeface="Raleway Medium"/>
                    <a:sym typeface="Raleway Medium"/>
                  </a:rPr>
                  <a:t>01 45 05 70 83</a:t>
                </a:r>
                <a:endParaRPr sz="2000" b="0" i="0" u="none" strike="noStrike" cap="none" dirty="0">
                  <a:solidFill>
                    <a:schemeClr val="tx1"/>
                  </a:solidFill>
                  <a:latin typeface="Raleway Medium"/>
                  <a:ea typeface="Raleway Medium"/>
                  <a:cs typeface="Raleway Medium"/>
                  <a:sym typeface="Raleway Medium"/>
                </a:endParaRPr>
              </a:p>
            </p:txBody>
          </p:sp>
        </p:grpSp>
        <p:grpSp>
          <p:nvGrpSpPr>
            <p:cNvPr id="26" name="Groupe 25">
              <a:extLst>
                <a:ext uri="{FF2B5EF4-FFF2-40B4-BE49-F238E27FC236}">
                  <a16:creationId xmlns:a16="http://schemas.microsoft.com/office/drawing/2014/main" id="{FCCF91D1-7C93-4941-8C28-145D8EE10920}"/>
                </a:ext>
              </a:extLst>
            </p:cNvPr>
            <p:cNvGrpSpPr/>
            <p:nvPr/>
          </p:nvGrpSpPr>
          <p:grpSpPr>
            <a:xfrm>
              <a:off x="5235913" y="2777669"/>
              <a:ext cx="1777218" cy="812711"/>
              <a:chOff x="824228" y="2983564"/>
              <a:chExt cx="1777218" cy="812711"/>
            </a:xfrm>
          </p:grpSpPr>
          <p:pic>
            <p:nvPicPr>
              <p:cNvPr id="27" name="Google Shape;504;p26">
                <a:extLst>
                  <a:ext uri="{FF2B5EF4-FFF2-40B4-BE49-F238E27FC236}">
                    <a16:creationId xmlns:a16="http://schemas.microsoft.com/office/drawing/2014/main" id="{D54844F8-EB8B-42B0-9F5F-157D12E4E84E}"/>
                  </a:ext>
                </a:extLst>
              </p:cNvPr>
              <p:cNvPicPr preferRelativeResize="0">
                <a:picLocks noChangeAspect="1"/>
              </p:cNvPicPr>
              <p:nvPr/>
            </p:nvPicPr>
            <p:blipFill rotWithShape="1">
              <a:blip r:embed="rId8">
                <a:alphaModFix amt="50000"/>
                <a:duotone>
                  <a:schemeClr val="accent1">
                    <a:shade val="45000"/>
                    <a:satMod val="135000"/>
                  </a:schemeClr>
                  <a:prstClr val="white"/>
                </a:duotone>
              </a:blip>
              <a:srcRect/>
              <a:stretch/>
            </p:blipFill>
            <p:spPr>
              <a:xfrm>
                <a:off x="824229" y="2983564"/>
                <a:ext cx="335297" cy="335297"/>
              </a:xfrm>
              <a:prstGeom prst="rect">
                <a:avLst/>
              </a:prstGeom>
              <a:noFill/>
              <a:ln>
                <a:noFill/>
              </a:ln>
            </p:spPr>
          </p:pic>
          <p:sp>
            <p:nvSpPr>
              <p:cNvPr id="28" name="Google Shape;496;p26">
                <a:extLst>
                  <a:ext uri="{FF2B5EF4-FFF2-40B4-BE49-F238E27FC236}">
                    <a16:creationId xmlns:a16="http://schemas.microsoft.com/office/drawing/2014/main" id="{F8961E29-6BA1-991C-1C80-596B405D7389}"/>
                  </a:ext>
                </a:extLst>
              </p:cNvPr>
              <p:cNvSpPr txBox="1"/>
              <p:nvPr/>
            </p:nvSpPr>
            <p:spPr>
              <a:xfrm>
                <a:off x="824228" y="3321978"/>
                <a:ext cx="1777218" cy="474297"/>
              </a:xfrm>
              <a:prstGeom prst="rect">
                <a:avLst/>
              </a:prstGeom>
              <a:noFill/>
              <a:ln>
                <a:noFill/>
              </a:ln>
            </p:spPr>
            <p:txBody>
              <a:bodyPr spcFirstLastPara="1" wrap="square" lIns="0" tIns="22850" rIns="45700" bIns="22850" anchor="ctr" anchorCtr="0">
                <a:noAutofit/>
              </a:bodyPr>
              <a:lstStyle/>
              <a:p>
                <a:pPr marL="0" marR="0" lvl="0" indent="0" algn="l" rtl="0">
                  <a:lnSpc>
                    <a:spcPct val="125000"/>
                  </a:lnSpc>
                  <a:spcBef>
                    <a:spcPts val="0"/>
                  </a:spcBef>
                  <a:spcAft>
                    <a:spcPts val="0"/>
                  </a:spcAft>
                  <a:buClr>
                    <a:srgbClr val="5E5E5E"/>
                  </a:buClr>
                  <a:buSzPts val="1400"/>
                  <a:buFont typeface="Arial"/>
                  <a:buNone/>
                </a:pPr>
                <a:r>
                  <a:rPr lang="fr-FR" sz="1600" u="sng" dirty="0">
                    <a:solidFill>
                      <a:schemeClr val="tx1"/>
                    </a:solidFill>
                    <a:latin typeface="Raleway Medium"/>
                    <a:ea typeface="Raleway Medium"/>
                    <a:cs typeface="Raleway Medium"/>
                    <a:sym typeface="Raleway Medium"/>
                    <a:hlinkClick r:id="rId11">
                      <a:extLst>
                        <a:ext uri="{A12FA001-AC4F-418D-AE19-62706E023703}">
                          <ahyp:hlinkClr xmlns:ahyp="http://schemas.microsoft.com/office/drawing/2018/hyperlinkcolor" val="tx"/>
                        </a:ext>
                      </a:extLst>
                    </a:hlinkClick>
                  </a:rPr>
                  <a:t>www.ignes.fr</a:t>
                </a:r>
                <a:endParaRPr sz="1600" b="0" i="0" u="none" strike="noStrike" cap="none" dirty="0">
                  <a:solidFill>
                    <a:schemeClr val="tx1"/>
                  </a:solidFill>
                  <a:latin typeface="Raleway Medium"/>
                  <a:ea typeface="Raleway Medium"/>
                  <a:cs typeface="Raleway Medium"/>
                  <a:sym typeface="Raleway Medium"/>
                </a:endParaRPr>
              </a:p>
            </p:txBody>
          </p:sp>
        </p:grpSp>
      </p:grpSp>
      <p:cxnSp>
        <p:nvCxnSpPr>
          <p:cNvPr id="25" name="Connecteur droit 24">
            <a:extLst>
              <a:ext uri="{FF2B5EF4-FFF2-40B4-BE49-F238E27FC236}">
                <a16:creationId xmlns:a16="http://schemas.microsoft.com/office/drawing/2014/main" id="{FEDB44F0-9355-039A-9E44-F4A6A614CCF9}"/>
              </a:ext>
            </a:extLst>
          </p:cNvPr>
          <p:cNvCxnSpPr>
            <a:cxnSpLocks/>
          </p:cNvCxnSpPr>
          <p:nvPr/>
        </p:nvCxnSpPr>
        <p:spPr>
          <a:xfrm>
            <a:off x="7858358" y="1818076"/>
            <a:ext cx="0" cy="5039924"/>
          </a:xfrm>
          <a:prstGeom prst="line">
            <a:avLst/>
          </a:prstGeom>
          <a:ln w="12700">
            <a:solidFill>
              <a:srgbClr val="007CB7"/>
            </a:solidFill>
          </a:ln>
        </p:spPr>
        <p:style>
          <a:lnRef idx="1">
            <a:schemeClr val="accent1"/>
          </a:lnRef>
          <a:fillRef idx="0">
            <a:schemeClr val="accent1"/>
          </a:fillRef>
          <a:effectRef idx="0">
            <a:schemeClr val="accent1"/>
          </a:effectRef>
          <a:fontRef idx="minor">
            <a:schemeClr val="tx1"/>
          </a:fontRef>
        </p:style>
      </p:cxnSp>
      <p:grpSp>
        <p:nvGrpSpPr>
          <p:cNvPr id="33" name="Google Shape;494;p26">
            <a:extLst>
              <a:ext uri="{FF2B5EF4-FFF2-40B4-BE49-F238E27FC236}">
                <a16:creationId xmlns:a16="http://schemas.microsoft.com/office/drawing/2014/main" id="{D3C6BFE0-3B7A-B52C-84B7-92739AC0C983}"/>
              </a:ext>
            </a:extLst>
          </p:cNvPr>
          <p:cNvGrpSpPr/>
          <p:nvPr/>
        </p:nvGrpSpPr>
        <p:grpSpPr>
          <a:xfrm>
            <a:off x="9147116" y="3960759"/>
            <a:ext cx="3479616" cy="818464"/>
            <a:chOff x="1268245" y="1823972"/>
            <a:chExt cx="3479616" cy="818464"/>
          </a:xfrm>
        </p:grpSpPr>
        <p:pic>
          <p:nvPicPr>
            <p:cNvPr id="34" name="Google Shape;495;p26">
              <a:extLst>
                <a:ext uri="{FF2B5EF4-FFF2-40B4-BE49-F238E27FC236}">
                  <a16:creationId xmlns:a16="http://schemas.microsoft.com/office/drawing/2014/main" id="{0A0F7C62-9C06-555D-33A6-7E406C1864AA}"/>
                </a:ext>
              </a:extLst>
            </p:cNvPr>
            <p:cNvPicPr preferRelativeResize="0"/>
            <p:nvPr/>
          </p:nvPicPr>
          <p:blipFill rotWithShape="1">
            <a:blip r:embed="rId3">
              <a:alphaModFix amt="50000"/>
              <a:duotone>
                <a:schemeClr val="accent1">
                  <a:shade val="45000"/>
                  <a:satMod val="135000"/>
                </a:schemeClr>
                <a:prstClr val="white"/>
              </a:duotone>
            </a:blip>
            <a:srcRect/>
            <a:stretch/>
          </p:blipFill>
          <p:spPr>
            <a:xfrm>
              <a:off x="1268246" y="1823972"/>
              <a:ext cx="335297" cy="335297"/>
            </a:xfrm>
            <a:prstGeom prst="rect">
              <a:avLst/>
            </a:prstGeom>
            <a:noFill/>
            <a:ln>
              <a:noFill/>
            </a:ln>
          </p:spPr>
        </p:pic>
        <p:sp>
          <p:nvSpPr>
            <p:cNvPr id="35" name="Google Shape;496;p26">
              <a:extLst>
                <a:ext uri="{FF2B5EF4-FFF2-40B4-BE49-F238E27FC236}">
                  <a16:creationId xmlns:a16="http://schemas.microsoft.com/office/drawing/2014/main" id="{F232E6D1-3ED1-0C0E-7D5D-859695164D33}"/>
                </a:ext>
              </a:extLst>
            </p:cNvPr>
            <p:cNvSpPr txBox="1"/>
            <p:nvPr/>
          </p:nvSpPr>
          <p:spPr>
            <a:xfrm>
              <a:off x="1268245" y="2168139"/>
              <a:ext cx="3479616" cy="474297"/>
            </a:xfrm>
            <a:prstGeom prst="rect">
              <a:avLst/>
            </a:prstGeom>
            <a:noFill/>
            <a:ln>
              <a:noFill/>
            </a:ln>
          </p:spPr>
          <p:txBody>
            <a:bodyPr spcFirstLastPara="1" wrap="square" lIns="0" tIns="22850" rIns="45700" bIns="22850" anchor="ctr" anchorCtr="0">
              <a:noAutofit/>
            </a:bodyPr>
            <a:lstStyle/>
            <a:p>
              <a:pPr marL="0" marR="0" lvl="0" indent="0" algn="l" rtl="0">
                <a:lnSpc>
                  <a:spcPct val="125000"/>
                </a:lnSpc>
                <a:spcBef>
                  <a:spcPts val="0"/>
                </a:spcBef>
                <a:spcAft>
                  <a:spcPts val="0"/>
                </a:spcAft>
                <a:buClr>
                  <a:srgbClr val="5E5E5E"/>
                </a:buClr>
                <a:buSzPts val="1400"/>
                <a:buFont typeface="Arial"/>
                <a:buNone/>
              </a:pPr>
              <a:r>
                <a:rPr lang="fr-FR" sz="1600" b="0" i="0" u="sng" strike="noStrike" cap="none" dirty="0">
                  <a:solidFill>
                    <a:schemeClr val="tx1"/>
                  </a:solidFill>
                  <a:latin typeface="Raleway Medium"/>
                  <a:ea typeface="Raleway Medium"/>
                  <a:cs typeface="Raleway Medium"/>
                  <a:sym typeface="Raleway Medium"/>
                </a:rPr>
                <a:t>contact@ffie.fr</a:t>
              </a:r>
              <a:endParaRPr sz="1600" b="0" i="0" u="none" strike="noStrike" cap="none" dirty="0">
                <a:solidFill>
                  <a:schemeClr val="tx1"/>
                </a:solidFill>
                <a:latin typeface="Raleway Medium"/>
                <a:ea typeface="Raleway Medium"/>
                <a:cs typeface="Raleway Medium"/>
                <a:sym typeface="Raleway Medium"/>
              </a:endParaRPr>
            </a:p>
          </p:txBody>
        </p:sp>
      </p:grpSp>
      <p:grpSp>
        <p:nvGrpSpPr>
          <p:cNvPr id="36" name="Google Shape;497;p26">
            <a:extLst>
              <a:ext uri="{FF2B5EF4-FFF2-40B4-BE49-F238E27FC236}">
                <a16:creationId xmlns:a16="http://schemas.microsoft.com/office/drawing/2014/main" id="{A6BB655B-B5FA-92CA-9FD4-BA45FA972B9E}"/>
              </a:ext>
            </a:extLst>
          </p:cNvPr>
          <p:cNvGrpSpPr/>
          <p:nvPr/>
        </p:nvGrpSpPr>
        <p:grpSpPr>
          <a:xfrm>
            <a:off x="9143691" y="5145414"/>
            <a:ext cx="3479611" cy="877961"/>
            <a:chOff x="1264820" y="2946277"/>
            <a:chExt cx="3479611" cy="877961"/>
          </a:xfrm>
        </p:grpSpPr>
        <p:pic>
          <p:nvPicPr>
            <p:cNvPr id="37" name="Google Shape;498;p26">
              <a:extLst>
                <a:ext uri="{FF2B5EF4-FFF2-40B4-BE49-F238E27FC236}">
                  <a16:creationId xmlns:a16="http://schemas.microsoft.com/office/drawing/2014/main" id="{1C3ED89E-9A06-02A6-3942-A73CD60B2B60}"/>
                </a:ext>
              </a:extLst>
            </p:cNvPr>
            <p:cNvPicPr preferRelativeResize="0"/>
            <p:nvPr/>
          </p:nvPicPr>
          <p:blipFill rotWithShape="1">
            <a:blip r:embed="rId5">
              <a:alphaModFix amt="50000"/>
              <a:duotone>
                <a:schemeClr val="accent1">
                  <a:shade val="45000"/>
                  <a:satMod val="135000"/>
                </a:schemeClr>
                <a:prstClr val="white"/>
              </a:duotone>
            </a:blip>
            <a:srcRect/>
            <a:stretch/>
          </p:blipFill>
          <p:spPr>
            <a:xfrm>
              <a:off x="1268246" y="2946277"/>
              <a:ext cx="335297" cy="335297"/>
            </a:xfrm>
            <a:prstGeom prst="rect">
              <a:avLst/>
            </a:prstGeom>
            <a:noFill/>
            <a:ln>
              <a:noFill/>
            </a:ln>
          </p:spPr>
        </p:pic>
        <p:sp>
          <p:nvSpPr>
            <p:cNvPr id="38" name="Google Shape;499;p26">
              <a:extLst>
                <a:ext uri="{FF2B5EF4-FFF2-40B4-BE49-F238E27FC236}">
                  <a16:creationId xmlns:a16="http://schemas.microsoft.com/office/drawing/2014/main" id="{A320E4AC-2A54-1FE8-D901-DE67F90A3C30}"/>
                </a:ext>
              </a:extLst>
            </p:cNvPr>
            <p:cNvSpPr txBox="1"/>
            <p:nvPr/>
          </p:nvSpPr>
          <p:spPr>
            <a:xfrm>
              <a:off x="1264820" y="3349941"/>
              <a:ext cx="3479611" cy="474297"/>
            </a:xfrm>
            <a:prstGeom prst="rect">
              <a:avLst/>
            </a:prstGeom>
            <a:noFill/>
            <a:ln>
              <a:noFill/>
            </a:ln>
          </p:spPr>
          <p:txBody>
            <a:bodyPr spcFirstLastPara="1" wrap="square" lIns="0" tIns="22850" rIns="45700" bIns="22850" anchor="ctr" anchorCtr="0">
              <a:noAutofit/>
            </a:bodyPr>
            <a:lstStyle/>
            <a:p>
              <a:pPr marL="0" marR="0" lvl="0" indent="0" algn="l" rtl="0">
                <a:lnSpc>
                  <a:spcPct val="97222"/>
                </a:lnSpc>
                <a:spcBef>
                  <a:spcPts val="0"/>
                </a:spcBef>
                <a:spcAft>
                  <a:spcPts val="0"/>
                </a:spcAft>
                <a:buClr>
                  <a:srgbClr val="5E5E5E"/>
                </a:buClr>
                <a:buSzPts val="1800"/>
                <a:buFont typeface="Arial"/>
                <a:buNone/>
              </a:pPr>
              <a:r>
                <a:rPr lang="fr-FR" sz="2000" b="0" i="0" u="none" strike="noStrike" cap="none" dirty="0">
                  <a:solidFill>
                    <a:schemeClr val="tx1"/>
                  </a:solidFill>
                  <a:latin typeface="Raleway Medium"/>
                  <a:ea typeface="Raleway Medium"/>
                  <a:cs typeface="Raleway Medium"/>
                  <a:sym typeface="Raleway Medium"/>
                </a:rPr>
                <a:t>01 44 05 84 00</a:t>
              </a:r>
              <a:endParaRPr sz="2000" b="0" i="0" u="none" strike="noStrike" cap="none" dirty="0">
                <a:solidFill>
                  <a:schemeClr val="tx1"/>
                </a:solidFill>
                <a:latin typeface="Raleway Medium"/>
                <a:ea typeface="Raleway Medium"/>
                <a:cs typeface="Raleway Medium"/>
                <a:sym typeface="Raleway Medium"/>
              </a:endParaRPr>
            </a:p>
          </p:txBody>
        </p:sp>
      </p:grpSp>
      <p:grpSp>
        <p:nvGrpSpPr>
          <p:cNvPr id="40" name="Groupe 39">
            <a:extLst>
              <a:ext uri="{FF2B5EF4-FFF2-40B4-BE49-F238E27FC236}">
                <a16:creationId xmlns:a16="http://schemas.microsoft.com/office/drawing/2014/main" id="{B7B4F23B-8EF8-2C18-B61B-3DF59751C5E0}"/>
              </a:ext>
            </a:extLst>
          </p:cNvPr>
          <p:cNvGrpSpPr/>
          <p:nvPr/>
        </p:nvGrpSpPr>
        <p:grpSpPr>
          <a:xfrm>
            <a:off x="9147116" y="2776103"/>
            <a:ext cx="3401224" cy="818464"/>
            <a:chOff x="817141" y="2985255"/>
            <a:chExt cx="3401224" cy="818464"/>
          </a:xfrm>
        </p:grpSpPr>
        <p:pic>
          <p:nvPicPr>
            <p:cNvPr id="41" name="Google Shape;504;p26">
              <a:extLst>
                <a:ext uri="{FF2B5EF4-FFF2-40B4-BE49-F238E27FC236}">
                  <a16:creationId xmlns:a16="http://schemas.microsoft.com/office/drawing/2014/main" id="{18DB1F3D-93B9-60DE-620C-E767790D1333}"/>
                </a:ext>
              </a:extLst>
            </p:cNvPr>
            <p:cNvPicPr preferRelativeResize="0">
              <a:picLocks noChangeAspect="1"/>
            </p:cNvPicPr>
            <p:nvPr/>
          </p:nvPicPr>
          <p:blipFill rotWithShape="1">
            <a:blip r:embed="rId8">
              <a:alphaModFix amt="50000"/>
              <a:duotone>
                <a:schemeClr val="accent1">
                  <a:shade val="45000"/>
                  <a:satMod val="135000"/>
                </a:schemeClr>
                <a:prstClr val="white"/>
              </a:duotone>
            </a:blip>
            <a:srcRect/>
            <a:stretch/>
          </p:blipFill>
          <p:spPr>
            <a:xfrm>
              <a:off x="817141" y="2985255"/>
              <a:ext cx="335297" cy="335297"/>
            </a:xfrm>
            <a:prstGeom prst="rect">
              <a:avLst/>
            </a:prstGeom>
            <a:noFill/>
            <a:ln>
              <a:noFill/>
            </a:ln>
          </p:spPr>
        </p:pic>
        <p:sp>
          <p:nvSpPr>
            <p:cNvPr id="42" name="Google Shape;496;p26">
              <a:extLst>
                <a:ext uri="{FF2B5EF4-FFF2-40B4-BE49-F238E27FC236}">
                  <a16:creationId xmlns:a16="http://schemas.microsoft.com/office/drawing/2014/main" id="{EEABAD76-F15C-D182-B6AA-0946D7D216BA}"/>
                </a:ext>
              </a:extLst>
            </p:cNvPr>
            <p:cNvSpPr txBox="1"/>
            <p:nvPr/>
          </p:nvSpPr>
          <p:spPr>
            <a:xfrm>
              <a:off x="817141" y="3329422"/>
              <a:ext cx="3401224" cy="474297"/>
            </a:xfrm>
            <a:prstGeom prst="rect">
              <a:avLst/>
            </a:prstGeom>
            <a:noFill/>
            <a:ln>
              <a:noFill/>
            </a:ln>
          </p:spPr>
          <p:txBody>
            <a:bodyPr spcFirstLastPara="1" wrap="square" lIns="0" tIns="22850" rIns="45700" bIns="22850" anchor="ctr" anchorCtr="0">
              <a:noAutofit/>
            </a:bodyPr>
            <a:lstStyle/>
            <a:p>
              <a:pPr marL="0" marR="0" lvl="0" indent="0" algn="l" rtl="0">
                <a:lnSpc>
                  <a:spcPct val="125000"/>
                </a:lnSpc>
                <a:spcBef>
                  <a:spcPts val="0"/>
                </a:spcBef>
                <a:spcAft>
                  <a:spcPts val="0"/>
                </a:spcAft>
                <a:buClr>
                  <a:srgbClr val="5E5E5E"/>
                </a:buClr>
                <a:buSzPts val="1400"/>
                <a:buFont typeface="Arial"/>
                <a:buNone/>
              </a:pPr>
              <a:r>
                <a:rPr lang="fr-FR" sz="1600" u="sng" dirty="0">
                  <a:solidFill>
                    <a:schemeClr val="tx1"/>
                  </a:solidFill>
                  <a:latin typeface="Raleway Medium"/>
                  <a:ea typeface="Raleway Medium"/>
                  <a:cs typeface="Raleway Medium"/>
                  <a:sym typeface="Raleway Medium"/>
                  <a:hlinkClick r:id="rId9">
                    <a:extLst>
                      <a:ext uri="{A12FA001-AC4F-418D-AE19-62706E023703}">
                        <ahyp:hlinkClr xmlns:ahyp="http://schemas.microsoft.com/office/drawing/2018/hyperlinkcolor" val="tx"/>
                      </a:ext>
                    </a:extLst>
                  </a:hlinkClick>
                </a:rPr>
                <a:t>www.</a:t>
              </a:r>
              <a:r>
                <a:rPr lang="fr-FR" sz="1600" u="sng" dirty="0">
                  <a:solidFill>
                    <a:schemeClr val="tx1"/>
                  </a:solidFill>
                  <a:latin typeface="Raleway Medium"/>
                  <a:ea typeface="Raleway Medium"/>
                  <a:cs typeface="Raleway Medium"/>
                  <a:sym typeface="Raleway Medium"/>
                </a:rPr>
                <a:t>ffie.fr</a:t>
              </a:r>
              <a:endParaRPr sz="1600" b="0" i="0" u="none" strike="noStrike" cap="none" dirty="0">
                <a:solidFill>
                  <a:schemeClr val="tx1"/>
                </a:solidFill>
                <a:latin typeface="Raleway Medium"/>
                <a:ea typeface="Raleway Medium"/>
                <a:cs typeface="Raleway Medium"/>
                <a:sym typeface="Raleway Medium"/>
              </a:endParaRPr>
            </a:p>
          </p:txBody>
        </p:sp>
      </p:grpSp>
      <p:pic>
        <p:nvPicPr>
          <p:cNvPr id="43" name="Image 42">
            <a:extLst>
              <a:ext uri="{FF2B5EF4-FFF2-40B4-BE49-F238E27FC236}">
                <a16:creationId xmlns:a16="http://schemas.microsoft.com/office/drawing/2014/main" id="{45CC3F99-D26D-F305-6769-84FC95D9510E}"/>
              </a:ext>
            </a:extLst>
          </p:cNvPr>
          <p:cNvPicPr>
            <a:picLocks noChangeAspect="1"/>
          </p:cNvPicPr>
          <p:nvPr/>
        </p:nvPicPr>
        <p:blipFill>
          <a:blip r:embed="rId12"/>
          <a:stretch>
            <a:fillRect/>
          </a:stretch>
        </p:blipFill>
        <p:spPr>
          <a:xfrm>
            <a:off x="8944229" y="1221288"/>
            <a:ext cx="1382400" cy="1177831"/>
          </a:xfrm>
          <a:prstGeom prst="rect">
            <a:avLst/>
          </a:prstGeom>
        </p:spPr>
      </p:pic>
      <p:sp>
        <p:nvSpPr>
          <p:cNvPr id="44" name="Google Shape;509;p26">
            <a:extLst>
              <a:ext uri="{FF2B5EF4-FFF2-40B4-BE49-F238E27FC236}">
                <a16:creationId xmlns:a16="http://schemas.microsoft.com/office/drawing/2014/main" id="{828E7746-B61D-400C-6A2A-15F3C280E884}"/>
              </a:ext>
            </a:extLst>
          </p:cNvPr>
          <p:cNvSpPr/>
          <p:nvPr/>
        </p:nvSpPr>
        <p:spPr>
          <a:xfrm>
            <a:off x="5149553" y="6123366"/>
            <a:ext cx="1800000" cy="152481"/>
          </a:xfrm>
          <a:prstGeom prst="roundRect">
            <a:avLst>
              <a:gd name="adj" fmla="val 50000"/>
            </a:avLst>
          </a:prstGeom>
          <a:solidFill>
            <a:srgbClr val="007C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5" name="Google Shape;509;p26">
            <a:extLst>
              <a:ext uri="{FF2B5EF4-FFF2-40B4-BE49-F238E27FC236}">
                <a16:creationId xmlns:a16="http://schemas.microsoft.com/office/drawing/2014/main" id="{4FA26E0F-F32E-0EFC-EFD1-EDDBE55F46B5}"/>
              </a:ext>
            </a:extLst>
          </p:cNvPr>
          <p:cNvSpPr/>
          <p:nvPr/>
        </p:nvSpPr>
        <p:spPr>
          <a:xfrm>
            <a:off x="714774" y="6123366"/>
            <a:ext cx="1800000" cy="152481"/>
          </a:xfrm>
          <a:prstGeom prst="roundRect">
            <a:avLst>
              <a:gd name="adj" fmla="val 50000"/>
            </a:avLst>
          </a:prstGeom>
          <a:solidFill>
            <a:srgbClr val="007C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40702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A4B2DF8-5CEC-4840-B360-5A556F36768A}"/>
              </a:ext>
            </a:extLst>
          </p:cNvPr>
          <p:cNvSpPr txBox="1"/>
          <p:nvPr/>
        </p:nvSpPr>
        <p:spPr bwMode="auto">
          <a:xfrm>
            <a:off x="1066800" y="307943"/>
            <a:ext cx="10058400" cy="40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0" marR="0" lvl="0" indent="0" algn="r" defTabSz="342900" rtl="0" eaLnBrk="0" fontAlgn="base" latinLnBrk="0" hangingPunct="0">
              <a:lnSpc>
                <a:spcPct val="90000"/>
              </a:lnSpc>
              <a:spcBef>
                <a:spcPct val="0"/>
              </a:spcBef>
              <a:spcAft>
                <a:spcPct val="0"/>
              </a:spcAft>
              <a:buClrTx/>
              <a:buSzTx/>
              <a:buFontTx/>
              <a:buNone/>
              <a:tabLst/>
              <a:defRPr/>
            </a:pPr>
            <a:r>
              <a:rPr kumimoji="0" lang="fr-FR" sz="2400" b="0" u="none" strike="noStrike" kern="1200" cap="all" spc="0" normalizeH="0" baseline="0" noProof="0" dirty="0">
                <a:ln>
                  <a:noFill/>
                </a:ln>
                <a:solidFill>
                  <a:srgbClr val="007CB7"/>
                </a:solidFill>
                <a:effectLst/>
                <a:uLnTx/>
                <a:uFillTx/>
                <a:latin typeface="Raleway Medium" panose="020B0003030101060003" pitchFamily="34" charset="0"/>
              </a:rPr>
              <a:t>PROGRAMME DU WEBINAIRE</a:t>
            </a:r>
          </a:p>
        </p:txBody>
      </p:sp>
      <p:sp>
        <p:nvSpPr>
          <p:cNvPr id="51" name="Subtitle 2">
            <a:extLst>
              <a:ext uri="{FF2B5EF4-FFF2-40B4-BE49-F238E27FC236}">
                <a16:creationId xmlns:a16="http://schemas.microsoft.com/office/drawing/2014/main" id="{7530473A-88C3-4F00-9332-EE421382D43F}"/>
              </a:ext>
            </a:extLst>
          </p:cNvPr>
          <p:cNvSpPr txBox="1">
            <a:spLocks/>
          </p:cNvSpPr>
          <p:nvPr/>
        </p:nvSpPr>
        <p:spPr>
          <a:xfrm>
            <a:off x="1367642" y="812082"/>
            <a:ext cx="9757558" cy="72000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8450" marR="0" lvl="0" indent="-285750" algn="l" defTabSz="543818" rtl="0" eaLnBrk="1" fontAlgn="auto" latinLnBrk="0" hangingPunct="1">
              <a:lnSpc>
                <a:spcPts val="1660"/>
              </a:lnSpc>
              <a:spcBef>
                <a:spcPct val="20000"/>
              </a:spcBef>
              <a:spcAft>
                <a:spcPts val="0"/>
              </a:spcAft>
              <a:buClr>
                <a:schemeClr val="tx1"/>
              </a:buClr>
              <a:buSzTx/>
              <a:buFont typeface="Arial" panose="020B0604020202020204" pitchFamily="34" charset="0"/>
              <a:buChar char="•"/>
              <a:tabLst/>
              <a:defRPr/>
            </a:pPr>
            <a:r>
              <a:rPr kumimoji="0" lang="fr-FR" sz="1800" b="1" u="none" strike="noStrike" kern="1200" cap="none" spc="0" normalizeH="0" baseline="0" noProof="0" dirty="0">
                <a:ln>
                  <a:noFill/>
                </a:ln>
                <a:solidFill>
                  <a:prstClr val="black"/>
                </a:solidFill>
                <a:effectLst/>
                <a:uLnTx/>
                <a:uFillTx/>
                <a:latin typeface="Raleway SemiBold" panose="020B0003030101060003" pitchFamily="34" charset="0"/>
                <a:ea typeface="Verdana" panose="020B0604030504040204" pitchFamily="34" charset="0"/>
                <a:cs typeface="Verdana" panose="020B0604030504040204" pitchFamily="34" charset="0"/>
              </a:rPr>
              <a:t>Quel bilan tirer de l’hiver passé en matière de sobriété énergétique ?</a:t>
            </a:r>
            <a:r>
              <a:rPr kumimoji="0" lang="fr-FR" sz="12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rPr>
              <a:t> </a:t>
            </a:r>
          </a:p>
          <a:p>
            <a:pPr marL="12700" marR="0" lvl="0" indent="0" algn="l" defTabSz="543818" rtl="0" eaLnBrk="1" fontAlgn="auto" latinLnBrk="0" hangingPunct="1">
              <a:lnSpc>
                <a:spcPts val="1660"/>
              </a:lnSpc>
              <a:spcBef>
                <a:spcPct val="20000"/>
              </a:spcBef>
              <a:spcAft>
                <a:spcPts val="0"/>
              </a:spcAft>
              <a:buClrTx/>
              <a:buSzTx/>
              <a:buFont typeface="Arial"/>
              <a:buNone/>
              <a:tabLst/>
              <a:defRPr/>
            </a:pPr>
            <a:r>
              <a:rPr kumimoji="0" lang="fr-FR" sz="14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rPr>
              <a:t>	</a:t>
            </a:r>
            <a:r>
              <a:rPr kumimoji="0" lang="fr-FR" sz="1200" b="0" i="1"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rPr>
              <a:t>par Anne-Sophie PERRISSIN-FABERT, Déléguée Générale d’IGNES</a:t>
            </a:r>
          </a:p>
        </p:txBody>
      </p:sp>
      <p:sp>
        <p:nvSpPr>
          <p:cNvPr id="42" name="Subtitle 2">
            <a:extLst>
              <a:ext uri="{FF2B5EF4-FFF2-40B4-BE49-F238E27FC236}">
                <a16:creationId xmlns:a16="http://schemas.microsoft.com/office/drawing/2014/main" id="{65F24230-85DB-F547-B408-0D3C200FE103}"/>
              </a:ext>
            </a:extLst>
          </p:cNvPr>
          <p:cNvSpPr txBox="1">
            <a:spLocks/>
          </p:cNvSpPr>
          <p:nvPr/>
        </p:nvSpPr>
        <p:spPr>
          <a:xfrm>
            <a:off x="1367642" y="1605773"/>
            <a:ext cx="9757558" cy="72000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8450" lvl="0" indent="-285750" algn="l" defTabSz="543818">
              <a:lnSpc>
                <a:spcPts val="1660"/>
              </a:lnSpc>
              <a:buClr>
                <a:schemeClr val="tx1"/>
              </a:buClr>
              <a:buFont typeface="Arial" panose="020B0604020202020204" pitchFamily="34" charset="0"/>
              <a:buChar char="•"/>
              <a:defRPr/>
            </a:pPr>
            <a:r>
              <a:rPr lang="fr-FR" sz="1800" b="1" dirty="0">
                <a:solidFill>
                  <a:prstClr val="black"/>
                </a:solidFill>
                <a:latin typeface="Raleway SemiBold" panose="020B0003030101060003" pitchFamily="34" charset="0"/>
                <a:ea typeface="Verdana" panose="020B0604030504040204" pitchFamily="34" charset="0"/>
                <a:cs typeface="Verdana" panose="020B0604030504040204" pitchFamily="34" charset="0"/>
              </a:rPr>
              <a:t>Confort d’été dans les logements : quels enjeux selon les scénarios climatiques ?</a:t>
            </a:r>
            <a:r>
              <a:rPr lang="fr-FR" sz="1200" b="1" dirty="0">
                <a:solidFill>
                  <a:prstClr val="black"/>
                </a:solidFill>
                <a:latin typeface="Raleway SemiBold" panose="020B0003030101060003" pitchFamily="34" charset="0"/>
                <a:ea typeface="Verdana" panose="020B0604030504040204" pitchFamily="34" charset="0"/>
                <a:cs typeface="Verdana" panose="020B0604030504040204" pitchFamily="34" charset="0"/>
              </a:rPr>
              <a:t> </a:t>
            </a:r>
          </a:p>
          <a:p>
            <a:pPr marL="12700" lvl="0" algn="l" defTabSz="543818">
              <a:lnSpc>
                <a:spcPts val="1660"/>
              </a:lnSpc>
              <a:defRPr/>
            </a:pPr>
            <a:r>
              <a:rPr lang="fr-FR" sz="1400" dirty="0">
                <a:solidFill>
                  <a:prstClr val="black"/>
                </a:solidFill>
                <a:latin typeface="Raleway" panose="020B0003030101060003" pitchFamily="34" charset="0"/>
                <a:ea typeface="Verdana" panose="020B0604030504040204" pitchFamily="34" charset="0"/>
                <a:cs typeface="Verdana" panose="020B0604030504040204" pitchFamily="34" charset="0"/>
              </a:rPr>
              <a:t>	</a:t>
            </a:r>
            <a:r>
              <a:rPr lang="fr-FR" sz="1200" i="1" dirty="0">
                <a:solidFill>
                  <a:prstClr val="black"/>
                </a:solidFill>
                <a:latin typeface="Raleway" panose="020B0003030101060003" pitchFamily="34" charset="0"/>
                <a:ea typeface="Verdana" panose="020B0604030504040204" pitchFamily="34" charset="0"/>
                <a:cs typeface="Verdana" panose="020B0604030504040204" pitchFamily="34" charset="0"/>
              </a:rPr>
              <a:t>par Julien PARC et Tom SARREBOURSE de la société POUGET CONSULTANTS</a:t>
            </a:r>
          </a:p>
        </p:txBody>
      </p:sp>
      <p:sp>
        <p:nvSpPr>
          <p:cNvPr id="62" name="Subtitle 2">
            <a:extLst>
              <a:ext uri="{FF2B5EF4-FFF2-40B4-BE49-F238E27FC236}">
                <a16:creationId xmlns:a16="http://schemas.microsoft.com/office/drawing/2014/main" id="{D4C3F5B3-FD21-7F4E-9993-CBA407206A9D}"/>
              </a:ext>
            </a:extLst>
          </p:cNvPr>
          <p:cNvSpPr txBox="1">
            <a:spLocks/>
          </p:cNvSpPr>
          <p:nvPr/>
        </p:nvSpPr>
        <p:spPr>
          <a:xfrm>
            <a:off x="1367642" y="2399464"/>
            <a:ext cx="9757558" cy="72000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8450" indent="-285750" algn="l" defTabSz="543818">
              <a:lnSpc>
                <a:spcPts val="1660"/>
              </a:lnSpc>
              <a:buFont typeface="Arial" panose="020B0604020202020204" pitchFamily="34" charset="0"/>
              <a:buChar char="•"/>
              <a:defRPr/>
            </a:pPr>
            <a:r>
              <a:rPr lang="fr-FR" sz="1800" b="1" dirty="0">
                <a:solidFill>
                  <a:prstClr val="black"/>
                </a:solidFill>
                <a:latin typeface="Raleway SemiBold" panose="020B0003030101060003" pitchFamily="34" charset="0"/>
                <a:ea typeface="Verdana" panose="020B0604030504040204" pitchFamily="34" charset="0"/>
                <a:cs typeface="Verdana" panose="020B0604030504040204" pitchFamily="34" charset="0"/>
              </a:rPr>
              <a:t>Comment adapter les solutions de confort au juste besoin de chaque logement ?</a:t>
            </a:r>
            <a:endParaRPr lang="fr-FR" sz="1200" b="1" dirty="0">
              <a:solidFill>
                <a:prstClr val="black"/>
              </a:solidFill>
              <a:latin typeface="Raleway SemiBold" panose="020B0003030101060003" pitchFamily="34" charset="0"/>
              <a:ea typeface="Verdana" panose="020B0604030504040204" pitchFamily="34" charset="0"/>
              <a:cs typeface="Verdana" panose="020B0604030504040204" pitchFamily="34" charset="0"/>
            </a:endParaRPr>
          </a:p>
          <a:p>
            <a:pPr marL="12700" algn="l" defTabSz="543818">
              <a:lnSpc>
                <a:spcPts val="1660"/>
              </a:lnSpc>
              <a:defRPr/>
            </a:pPr>
            <a:r>
              <a:rPr lang="fr-FR" sz="1400" dirty="0">
                <a:solidFill>
                  <a:prstClr val="black"/>
                </a:solidFill>
                <a:latin typeface="Raleway" panose="020B0003030101060003" pitchFamily="34" charset="0"/>
                <a:ea typeface="Verdana" panose="020B0604030504040204" pitchFamily="34" charset="0"/>
                <a:cs typeface="Verdana" panose="020B0604030504040204" pitchFamily="34" charset="0"/>
              </a:rPr>
              <a:t>	</a:t>
            </a:r>
            <a:r>
              <a:rPr lang="fr-FR" sz="1200" i="1" dirty="0">
                <a:solidFill>
                  <a:prstClr val="black"/>
                </a:solidFill>
                <a:latin typeface="Raleway" panose="020B0003030101060003" pitchFamily="34" charset="0"/>
                <a:ea typeface="Verdana" panose="020B0604030504040204" pitchFamily="34" charset="0"/>
                <a:cs typeface="Verdana" panose="020B0604030504040204" pitchFamily="34" charset="0"/>
              </a:rPr>
              <a:t>par Patrice NORMAND, Dirigeant de NRGYS et PK Groupe</a:t>
            </a:r>
          </a:p>
        </p:txBody>
      </p:sp>
      <p:sp>
        <p:nvSpPr>
          <p:cNvPr id="20" name="Subtitle 2">
            <a:extLst>
              <a:ext uri="{FF2B5EF4-FFF2-40B4-BE49-F238E27FC236}">
                <a16:creationId xmlns:a16="http://schemas.microsoft.com/office/drawing/2014/main" id="{FA710C70-B898-8247-AE4F-2E10E7C808A6}"/>
              </a:ext>
            </a:extLst>
          </p:cNvPr>
          <p:cNvSpPr txBox="1">
            <a:spLocks/>
          </p:cNvSpPr>
          <p:nvPr/>
        </p:nvSpPr>
        <p:spPr>
          <a:xfrm>
            <a:off x="1367642" y="4780537"/>
            <a:ext cx="9757558" cy="447063"/>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8450" lvl="0" indent="-285750" algn="l" defTabSz="543818">
              <a:lnSpc>
                <a:spcPts val="1660"/>
              </a:lnSpc>
              <a:buFont typeface="Arial" panose="020B0604020202020204" pitchFamily="34" charset="0"/>
              <a:buChar char="•"/>
              <a:defRPr/>
            </a:pPr>
            <a:r>
              <a:rPr lang="fr-FR" sz="1800" b="1" dirty="0">
                <a:solidFill>
                  <a:prstClr val="black"/>
                </a:solidFill>
                <a:latin typeface="Raleway SemiBold" panose="020B0003030101060003" pitchFamily="34" charset="0"/>
                <a:ea typeface="Verdana" panose="020B0604030504040204" pitchFamily="34" charset="0"/>
                <a:cs typeface="Verdana" panose="020B0604030504040204" pitchFamily="34" charset="0"/>
              </a:rPr>
              <a:t>Questions du public</a:t>
            </a:r>
            <a:r>
              <a:rPr lang="fr-FR" sz="1200" b="1" dirty="0">
                <a:solidFill>
                  <a:prstClr val="black"/>
                </a:solidFill>
                <a:latin typeface="Raleway SemiBold" panose="020B0003030101060003" pitchFamily="34" charset="0"/>
                <a:ea typeface="Verdana" panose="020B0604030504040204" pitchFamily="34" charset="0"/>
                <a:cs typeface="Verdana" panose="020B0604030504040204" pitchFamily="34" charset="0"/>
              </a:rPr>
              <a:t> </a:t>
            </a:r>
          </a:p>
        </p:txBody>
      </p:sp>
      <p:grpSp>
        <p:nvGrpSpPr>
          <p:cNvPr id="12" name="Groupe 11">
            <a:extLst>
              <a:ext uri="{FF2B5EF4-FFF2-40B4-BE49-F238E27FC236}">
                <a16:creationId xmlns:a16="http://schemas.microsoft.com/office/drawing/2014/main" id="{DC51F472-9225-5DE8-F309-098B2D57C68C}"/>
              </a:ext>
            </a:extLst>
          </p:cNvPr>
          <p:cNvGrpSpPr/>
          <p:nvPr/>
        </p:nvGrpSpPr>
        <p:grpSpPr>
          <a:xfrm>
            <a:off x="2896528" y="5924304"/>
            <a:ext cx="1188671" cy="532469"/>
            <a:chOff x="3977246" y="5924304"/>
            <a:chExt cx="1188671" cy="532469"/>
          </a:xfrm>
        </p:grpSpPr>
        <p:sp>
          <p:nvSpPr>
            <p:cNvPr id="13" name="Rectangle 12">
              <a:extLst>
                <a:ext uri="{FF2B5EF4-FFF2-40B4-BE49-F238E27FC236}">
                  <a16:creationId xmlns:a16="http://schemas.microsoft.com/office/drawing/2014/main" id="{A53CDEFB-99EA-A1D4-7307-2F4E558B695D}"/>
                </a:ext>
              </a:extLst>
            </p:cNvPr>
            <p:cNvSpPr/>
            <p:nvPr/>
          </p:nvSpPr>
          <p:spPr>
            <a:xfrm>
              <a:off x="3977246" y="5924304"/>
              <a:ext cx="1188671" cy="5324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ea typeface="+mn-ea"/>
                <a:cs typeface="+mn-cs"/>
                <a:sym typeface="Calibri"/>
              </a:endParaRPr>
            </a:p>
          </p:txBody>
        </p:sp>
        <p:pic>
          <p:nvPicPr>
            <p:cNvPr id="14" name="Image 13">
              <a:extLst>
                <a:ext uri="{FF2B5EF4-FFF2-40B4-BE49-F238E27FC236}">
                  <a16:creationId xmlns:a16="http://schemas.microsoft.com/office/drawing/2014/main" id="{D96BC793-F694-3C85-3CA8-B363D1998C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8253" y="6026795"/>
              <a:ext cx="946657" cy="379738"/>
            </a:xfrm>
            <a:prstGeom prst="rect">
              <a:avLst/>
            </a:prstGeom>
          </p:spPr>
        </p:pic>
      </p:grpSp>
      <p:pic>
        <p:nvPicPr>
          <p:cNvPr id="15" name="Image 14">
            <a:extLst>
              <a:ext uri="{FF2B5EF4-FFF2-40B4-BE49-F238E27FC236}">
                <a16:creationId xmlns:a16="http://schemas.microsoft.com/office/drawing/2014/main" id="{5EC206C2-B01E-3F6B-0E8A-9B066F327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158" y="5882686"/>
            <a:ext cx="1274568" cy="839714"/>
          </a:xfrm>
          <a:prstGeom prst="rect">
            <a:avLst/>
          </a:prstGeom>
        </p:spPr>
      </p:pic>
      <p:sp>
        <p:nvSpPr>
          <p:cNvPr id="18" name="Subtitle 2">
            <a:extLst>
              <a:ext uri="{FF2B5EF4-FFF2-40B4-BE49-F238E27FC236}">
                <a16:creationId xmlns:a16="http://schemas.microsoft.com/office/drawing/2014/main" id="{25D981C7-F83F-11FA-6310-9748390C29F8}"/>
              </a:ext>
            </a:extLst>
          </p:cNvPr>
          <p:cNvSpPr txBox="1">
            <a:spLocks/>
          </p:cNvSpPr>
          <p:nvPr/>
        </p:nvSpPr>
        <p:spPr>
          <a:xfrm>
            <a:off x="1367642" y="5301289"/>
            <a:ext cx="9757558" cy="72000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8450" lvl="0" indent="-285750" algn="l" defTabSz="543818">
              <a:lnSpc>
                <a:spcPts val="1660"/>
              </a:lnSpc>
              <a:buFont typeface="Arial" panose="020B0604020202020204" pitchFamily="34" charset="0"/>
              <a:buChar char="•"/>
              <a:defRPr/>
            </a:pPr>
            <a:r>
              <a:rPr lang="fr-FR" sz="1800" b="1" dirty="0">
                <a:solidFill>
                  <a:prstClr val="black"/>
                </a:solidFill>
                <a:latin typeface="Raleway SemiBold" panose="020B0003030101060003" pitchFamily="34" charset="0"/>
                <a:ea typeface="Verdana" panose="020B0604030504040204" pitchFamily="34" charset="0"/>
                <a:cs typeface="Verdana" panose="020B0604030504040204" pitchFamily="34" charset="0"/>
              </a:rPr>
              <a:t>Conclusion</a:t>
            </a:r>
            <a:r>
              <a:rPr lang="fr-FR" sz="1200" b="1" dirty="0">
                <a:solidFill>
                  <a:prstClr val="black"/>
                </a:solidFill>
                <a:latin typeface="Raleway" panose="020B0003030101060003" pitchFamily="34" charset="0"/>
                <a:ea typeface="Verdana" panose="020B0604030504040204" pitchFamily="34" charset="0"/>
                <a:cs typeface="Verdana" panose="020B0604030504040204" pitchFamily="34" charset="0"/>
              </a:rPr>
              <a:t> </a:t>
            </a:r>
          </a:p>
          <a:p>
            <a:pPr marL="12700" marR="0" lvl="0" indent="0" algn="l" defTabSz="543818" rtl="0" eaLnBrk="1" fontAlgn="auto" latinLnBrk="0" hangingPunct="1">
              <a:lnSpc>
                <a:spcPts val="1660"/>
              </a:lnSpc>
              <a:spcBef>
                <a:spcPct val="20000"/>
              </a:spcBef>
              <a:spcAft>
                <a:spcPts val="0"/>
              </a:spcAft>
              <a:buClrTx/>
              <a:buSzTx/>
              <a:buFont typeface="Arial"/>
              <a:buNone/>
              <a:tabLst/>
              <a:defRPr/>
            </a:pPr>
            <a:r>
              <a:rPr lang="fr-FR" sz="1400" dirty="0">
                <a:solidFill>
                  <a:prstClr val="black"/>
                </a:solidFill>
                <a:latin typeface="Raleway" panose="020B0003030101060003" pitchFamily="34" charset="0"/>
                <a:ea typeface="Verdana" panose="020B0604030504040204" pitchFamily="34" charset="0"/>
                <a:cs typeface="Verdana" panose="020B0604030504040204" pitchFamily="34" charset="0"/>
              </a:rPr>
              <a:t>	</a:t>
            </a:r>
            <a:r>
              <a:rPr kumimoji="0" lang="fr-FR" sz="1200" b="0" i="1"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rPr>
              <a:t>par François-Xavier JEULAND, Vice-Président</a:t>
            </a:r>
            <a:r>
              <a:rPr kumimoji="0" lang="fr-FR" sz="1200" b="0" i="1" u="none" strike="noStrike" kern="1200" cap="none" spc="0" normalizeH="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rPr>
              <a:t> Smart Home de la SBA</a:t>
            </a:r>
            <a:endParaRPr kumimoji="0" lang="fr-FR" sz="1200" b="0" i="1"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endParaRPr>
          </a:p>
        </p:txBody>
      </p:sp>
      <p:pic>
        <p:nvPicPr>
          <p:cNvPr id="2" name="Image 1">
            <a:extLst>
              <a:ext uri="{FF2B5EF4-FFF2-40B4-BE49-F238E27FC236}">
                <a16:creationId xmlns:a16="http://schemas.microsoft.com/office/drawing/2014/main" id="{11134675-D8EB-201D-F8D2-9278BBC7964A}"/>
              </a:ext>
            </a:extLst>
          </p:cNvPr>
          <p:cNvPicPr>
            <a:picLocks noChangeAspect="1"/>
          </p:cNvPicPr>
          <p:nvPr/>
        </p:nvPicPr>
        <p:blipFill>
          <a:blip r:embed="rId4"/>
          <a:stretch>
            <a:fillRect/>
          </a:stretch>
        </p:blipFill>
        <p:spPr>
          <a:xfrm>
            <a:off x="8603685" y="6017955"/>
            <a:ext cx="698389" cy="595041"/>
          </a:xfrm>
          <a:prstGeom prst="rect">
            <a:avLst/>
          </a:prstGeom>
          <a:solidFill>
            <a:schemeClr val="bg1"/>
          </a:solidFill>
        </p:spPr>
      </p:pic>
      <p:sp>
        <p:nvSpPr>
          <p:cNvPr id="9" name="Subtitle 2">
            <a:extLst>
              <a:ext uri="{FF2B5EF4-FFF2-40B4-BE49-F238E27FC236}">
                <a16:creationId xmlns:a16="http://schemas.microsoft.com/office/drawing/2014/main" id="{C3242DC6-648C-AF8A-6643-9732AD3E5E73}"/>
              </a:ext>
            </a:extLst>
          </p:cNvPr>
          <p:cNvSpPr txBox="1">
            <a:spLocks/>
          </p:cNvSpPr>
          <p:nvPr/>
        </p:nvSpPr>
        <p:spPr>
          <a:xfrm>
            <a:off x="1367642" y="3193155"/>
            <a:ext cx="10214758" cy="72000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8450" indent="-285750" algn="l" defTabSz="543818">
              <a:lnSpc>
                <a:spcPts val="1660"/>
              </a:lnSpc>
              <a:buFont typeface="Arial" panose="020B0604020202020204" pitchFamily="34" charset="0"/>
              <a:buChar char="•"/>
              <a:defRPr/>
            </a:pPr>
            <a:r>
              <a:rPr lang="fr-FR" sz="1800" b="1" dirty="0">
                <a:solidFill>
                  <a:prstClr val="black"/>
                </a:solidFill>
                <a:latin typeface="Raleway SemiBold" panose="020B0003030101060003" pitchFamily="34" charset="0"/>
                <a:ea typeface="Verdana" panose="020B0604030504040204" pitchFamily="34" charset="0"/>
                <a:cs typeface="Verdana" panose="020B0604030504040204" pitchFamily="34" charset="0"/>
              </a:rPr>
              <a:t>Quelles solutions pour optimiser le confort d’été tout en maîtrisant la facture énergétique ?</a:t>
            </a:r>
            <a:endParaRPr lang="fr-FR" sz="1200" b="1" dirty="0">
              <a:solidFill>
                <a:prstClr val="black"/>
              </a:solidFill>
              <a:latin typeface="Raleway SemiBold" panose="020B0003030101060003" pitchFamily="34" charset="0"/>
              <a:ea typeface="Verdana" panose="020B0604030504040204" pitchFamily="34" charset="0"/>
              <a:cs typeface="Verdana" panose="020B0604030504040204" pitchFamily="34" charset="0"/>
            </a:endParaRPr>
          </a:p>
          <a:p>
            <a:pPr marL="12700" algn="l" defTabSz="543818">
              <a:lnSpc>
                <a:spcPts val="1660"/>
              </a:lnSpc>
              <a:defRPr/>
            </a:pPr>
            <a:r>
              <a:rPr lang="fr-FR" sz="1400" dirty="0">
                <a:solidFill>
                  <a:prstClr val="black"/>
                </a:solidFill>
                <a:latin typeface="Raleway" panose="020B0003030101060003" pitchFamily="34" charset="0"/>
                <a:ea typeface="Verdana" panose="020B0604030504040204" pitchFamily="34" charset="0"/>
                <a:cs typeface="Verdana" panose="020B0604030504040204" pitchFamily="34" charset="0"/>
              </a:rPr>
              <a:t>	</a:t>
            </a:r>
            <a:r>
              <a:rPr lang="fr-FR" sz="1200" i="1" dirty="0">
                <a:solidFill>
                  <a:prstClr val="black"/>
                </a:solidFill>
                <a:latin typeface="Raleway" panose="020B0003030101060003" pitchFamily="34" charset="0"/>
                <a:ea typeface="Verdana" panose="020B0604030504040204" pitchFamily="34" charset="0"/>
                <a:cs typeface="Verdana" panose="020B0604030504040204" pitchFamily="34" charset="0"/>
              </a:rPr>
              <a:t>par Alexis DAMIA, Responsable Affaires Publiques France chez SOMFY</a:t>
            </a:r>
          </a:p>
        </p:txBody>
      </p:sp>
      <p:sp>
        <p:nvSpPr>
          <p:cNvPr id="10" name="Subtitle 2">
            <a:extLst>
              <a:ext uri="{FF2B5EF4-FFF2-40B4-BE49-F238E27FC236}">
                <a16:creationId xmlns:a16="http://schemas.microsoft.com/office/drawing/2014/main" id="{97F7ACEE-969F-FA97-A539-2C2FE1173232}"/>
              </a:ext>
            </a:extLst>
          </p:cNvPr>
          <p:cNvSpPr txBox="1">
            <a:spLocks/>
          </p:cNvSpPr>
          <p:nvPr/>
        </p:nvSpPr>
        <p:spPr>
          <a:xfrm>
            <a:off x="1367642" y="3986846"/>
            <a:ext cx="10214758" cy="72000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98450" indent="-285750" algn="l" defTabSz="543818">
              <a:lnSpc>
                <a:spcPts val="1660"/>
              </a:lnSpc>
              <a:buFont typeface="Arial" panose="020B0604020202020204" pitchFamily="34" charset="0"/>
              <a:buChar char="•"/>
              <a:defRPr/>
            </a:pPr>
            <a:r>
              <a:rPr lang="fr-FR" sz="1800" b="1" dirty="0">
                <a:solidFill>
                  <a:prstClr val="black"/>
                </a:solidFill>
                <a:latin typeface="Raleway SemiBold" panose="020B0003030101060003" pitchFamily="34" charset="0"/>
                <a:ea typeface="Verdana" panose="020B0604030504040204" pitchFamily="34" charset="0"/>
                <a:cs typeface="Verdana" panose="020B0604030504040204" pitchFamily="34" charset="0"/>
              </a:rPr>
              <a:t>Comment intégrer le numérique dans le déploiement de solutions de confort d’été ?</a:t>
            </a:r>
            <a:endParaRPr lang="fr-FR" sz="1200" b="1" dirty="0">
              <a:solidFill>
                <a:prstClr val="black"/>
              </a:solidFill>
              <a:latin typeface="Raleway SemiBold" panose="020B0003030101060003" pitchFamily="34" charset="0"/>
              <a:ea typeface="Verdana" panose="020B0604030504040204" pitchFamily="34" charset="0"/>
              <a:cs typeface="Verdana" panose="020B0604030504040204" pitchFamily="34" charset="0"/>
            </a:endParaRPr>
          </a:p>
          <a:p>
            <a:pPr marL="12700" algn="l" defTabSz="543818">
              <a:lnSpc>
                <a:spcPts val="1660"/>
              </a:lnSpc>
              <a:defRPr/>
            </a:pPr>
            <a:r>
              <a:rPr lang="fr-FR" sz="1400" dirty="0">
                <a:solidFill>
                  <a:prstClr val="black"/>
                </a:solidFill>
                <a:latin typeface="Raleway" panose="020B0003030101060003" pitchFamily="34" charset="0"/>
                <a:ea typeface="Verdana" panose="020B0604030504040204" pitchFamily="34" charset="0"/>
                <a:cs typeface="Verdana" panose="020B0604030504040204" pitchFamily="34" charset="0"/>
              </a:rPr>
              <a:t>	</a:t>
            </a:r>
            <a:r>
              <a:rPr lang="fr-FR" sz="1200" i="1" dirty="0">
                <a:solidFill>
                  <a:prstClr val="black"/>
                </a:solidFill>
                <a:latin typeface="Raleway" panose="020B0003030101060003" pitchFamily="34" charset="0"/>
                <a:ea typeface="Verdana" panose="020B0604030504040204" pitchFamily="34" charset="0"/>
                <a:cs typeface="Verdana" panose="020B0604030504040204" pitchFamily="34" charset="0"/>
              </a:rPr>
              <a:t>par Paul RAIMBAULT, Gérant de CEBAT2</a:t>
            </a:r>
          </a:p>
        </p:txBody>
      </p:sp>
      <p:sp>
        <p:nvSpPr>
          <p:cNvPr id="11" name="Rectangle 10">
            <a:extLst>
              <a:ext uri="{FF2B5EF4-FFF2-40B4-BE49-F238E27FC236}">
                <a16:creationId xmlns:a16="http://schemas.microsoft.com/office/drawing/2014/main" id="{E141B99B-C645-6047-A6E8-9C0356000F29}"/>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9188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750"/>
                                        <p:tgtEl>
                                          <p:spTgt spid="51"/>
                                        </p:tgtEl>
                                        <p:attrNameLst>
                                          <p:attrName>ppt_y</p:attrName>
                                        </p:attrNameLst>
                                      </p:cBhvr>
                                      <p:tavLst>
                                        <p:tav tm="0">
                                          <p:val>
                                            <p:strVal val="#ppt_y+#ppt_h*1.125000"/>
                                          </p:val>
                                        </p:tav>
                                        <p:tav tm="100000">
                                          <p:val>
                                            <p:strVal val="#ppt_y"/>
                                          </p:val>
                                        </p:tav>
                                      </p:tavLst>
                                    </p:anim>
                                    <p:animEffect transition="in" filter="wipe(up)">
                                      <p:cBhvr>
                                        <p:cTn id="8" dur="750"/>
                                        <p:tgtEl>
                                          <p:spTgt spid="51"/>
                                        </p:tgtEl>
                                      </p:cBhvr>
                                    </p:animEffect>
                                  </p:childTnLst>
                                </p:cTn>
                              </p:par>
                            </p:childTnLst>
                          </p:cTn>
                        </p:par>
                        <p:par>
                          <p:cTn id="9" fill="hold">
                            <p:stCondLst>
                              <p:cond delay="750"/>
                            </p:stCondLst>
                            <p:childTnLst>
                              <p:par>
                                <p:cTn id="10" presetID="12" presetClass="entr" presetSubtype="4"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750"/>
                                        <p:tgtEl>
                                          <p:spTgt spid="42"/>
                                        </p:tgtEl>
                                        <p:attrNameLst>
                                          <p:attrName>ppt_y</p:attrName>
                                        </p:attrNameLst>
                                      </p:cBhvr>
                                      <p:tavLst>
                                        <p:tav tm="0">
                                          <p:val>
                                            <p:strVal val="#ppt_y+#ppt_h*1.125000"/>
                                          </p:val>
                                        </p:tav>
                                        <p:tav tm="100000">
                                          <p:val>
                                            <p:strVal val="#ppt_y"/>
                                          </p:val>
                                        </p:tav>
                                      </p:tavLst>
                                    </p:anim>
                                    <p:animEffect transition="in" filter="wipe(up)">
                                      <p:cBhvr>
                                        <p:cTn id="13" dur="750"/>
                                        <p:tgtEl>
                                          <p:spTgt spid="42"/>
                                        </p:tgtEl>
                                      </p:cBhvr>
                                    </p:animEffect>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750"/>
                                        <p:tgtEl>
                                          <p:spTgt spid="62"/>
                                        </p:tgtEl>
                                        <p:attrNameLst>
                                          <p:attrName>ppt_y</p:attrName>
                                        </p:attrNameLst>
                                      </p:cBhvr>
                                      <p:tavLst>
                                        <p:tav tm="0">
                                          <p:val>
                                            <p:strVal val="#ppt_y+#ppt_h*1.125000"/>
                                          </p:val>
                                        </p:tav>
                                        <p:tav tm="100000">
                                          <p:val>
                                            <p:strVal val="#ppt_y"/>
                                          </p:val>
                                        </p:tav>
                                      </p:tavLst>
                                    </p:anim>
                                    <p:animEffect transition="in" filter="wipe(up)">
                                      <p:cBhvr>
                                        <p:cTn id="18" dur="750"/>
                                        <p:tgtEl>
                                          <p:spTgt spid="62"/>
                                        </p:tgtEl>
                                      </p:cBhvr>
                                    </p:animEffect>
                                  </p:childTnLst>
                                </p:cTn>
                              </p:par>
                            </p:childTnLst>
                          </p:cTn>
                        </p:par>
                        <p:par>
                          <p:cTn id="19" fill="hold">
                            <p:stCondLst>
                              <p:cond delay="225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p:tgtEl>
                                          <p:spTgt spid="9"/>
                                        </p:tgtEl>
                                        <p:attrNameLst>
                                          <p:attrName>ppt_y</p:attrName>
                                        </p:attrNameLst>
                                      </p:cBhvr>
                                      <p:tavLst>
                                        <p:tav tm="0">
                                          <p:val>
                                            <p:strVal val="#ppt_y+#ppt_h*1.125000"/>
                                          </p:val>
                                        </p:tav>
                                        <p:tav tm="100000">
                                          <p:val>
                                            <p:strVal val="#ppt_y"/>
                                          </p:val>
                                        </p:tav>
                                      </p:tavLst>
                                    </p:anim>
                                    <p:animEffect transition="in" filter="wipe(up)">
                                      <p:cBhvr>
                                        <p:cTn id="23" dur="750"/>
                                        <p:tgtEl>
                                          <p:spTgt spid="9"/>
                                        </p:tgtEl>
                                      </p:cBhvr>
                                    </p:animEffect>
                                  </p:childTnLst>
                                </p:cTn>
                              </p:par>
                            </p:childTnLst>
                          </p:cTn>
                        </p:par>
                        <p:par>
                          <p:cTn id="24" fill="hold">
                            <p:stCondLst>
                              <p:cond delay="3000"/>
                            </p:stCondLst>
                            <p:childTnLst>
                              <p:par>
                                <p:cTn id="25" presetID="1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p:tgtEl>
                                          <p:spTgt spid="10"/>
                                        </p:tgtEl>
                                        <p:attrNameLst>
                                          <p:attrName>ppt_y</p:attrName>
                                        </p:attrNameLst>
                                      </p:cBhvr>
                                      <p:tavLst>
                                        <p:tav tm="0">
                                          <p:val>
                                            <p:strVal val="#ppt_y+#ppt_h*1.125000"/>
                                          </p:val>
                                        </p:tav>
                                        <p:tav tm="100000">
                                          <p:val>
                                            <p:strVal val="#ppt_y"/>
                                          </p:val>
                                        </p:tav>
                                      </p:tavLst>
                                    </p:anim>
                                    <p:animEffect transition="in" filter="wipe(up)">
                                      <p:cBhvr>
                                        <p:cTn id="28" dur="750"/>
                                        <p:tgtEl>
                                          <p:spTgt spid="10"/>
                                        </p:tgtEl>
                                      </p:cBhvr>
                                    </p:animEffect>
                                  </p:childTnLst>
                                </p:cTn>
                              </p:par>
                            </p:childTnLst>
                          </p:cTn>
                        </p:par>
                        <p:par>
                          <p:cTn id="29" fill="hold">
                            <p:stCondLst>
                              <p:cond delay="3750"/>
                            </p:stCondLst>
                            <p:childTnLst>
                              <p:par>
                                <p:cTn id="30" presetID="1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750"/>
                                        <p:tgtEl>
                                          <p:spTgt spid="20"/>
                                        </p:tgtEl>
                                        <p:attrNameLst>
                                          <p:attrName>ppt_y</p:attrName>
                                        </p:attrNameLst>
                                      </p:cBhvr>
                                      <p:tavLst>
                                        <p:tav tm="0">
                                          <p:val>
                                            <p:strVal val="#ppt_y+#ppt_h*1.125000"/>
                                          </p:val>
                                        </p:tav>
                                        <p:tav tm="100000">
                                          <p:val>
                                            <p:strVal val="#ppt_y"/>
                                          </p:val>
                                        </p:tav>
                                      </p:tavLst>
                                    </p:anim>
                                    <p:animEffect transition="in" filter="wipe(up)">
                                      <p:cBhvr>
                                        <p:cTn id="33" dur="750"/>
                                        <p:tgtEl>
                                          <p:spTgt spid="20"/>
                                        </p:tgtEl>
                                      </p:cBhvr>
                                    </p:animEffect>
                                  </p:childTnLst>
                                </p:cTn>
                              </p:par>
                            </p:childTnLst>
                          </p:cTn>
                        </p:par>
                        <p:par>
                          <p:cTn id="34" fill="hold">
                            <p:stCondLst>
                              <p:cond delay="4500"/>
                            </p:stCondLst>
                            <p:childTnLst>
                              <p:par>
                                <p:cTn id="35" presetID="12" presetClass="entr" presetSubtype="4"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750"/>
                                        <p:tgtEl>
                                          <p:spTgt spid="18"/>
                                        </p:tgtEl>
                                        <p:attrNameLst>
                                          <p:attrName>ppt_y</p:attrName>
                                        </p:attrNameLst>
                                      </p:cBhvr>
                                      <p:tavLst>
                                        <p:tav tm="0">
                                          <p:val>
                                            <p:strVal val="#ppt_y+#ppt_h*1.125000"/>
                                          </p:val>
                                        </p:tav>
                                        <p:tav tm="100000">
                                          <p:val>
                                            <p:strVal val="#ppt_y"/>
                                          </p:val>
                                        </p:tav>
                                      </p:tavLst>
                                    </p:anim>
                                    <p:animEffect transition="in" filter="wipe(up)">
                                      <p:cBhvr>
                                        <p:cTn id="3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2" grpId="0"/>
      <p:bldP spid="62" grpId="0"/>
      <p:bldP spid="20" grpId="0"/>
      <p:bldP spid="1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intérieur&#10;&#10;Description générée automatiquement">
            <a:extLst>
              <a:ext uri="{FF2B5EF4-FFF2-40B4-BE49-F238E27FC236}">
                <a16:creationId xmlns:a16="http://schemas.microsoft.com/office/drawing/2014/main" id="{08F17D2B-FD89-10B2-AF49-6AD4693049F5}"/>
              </a:ext>
            </a:extLst>
          </p:cNvPr>
          <p:cNvPicPr>
            <a:picLocks noChangeAspect="1"/>
          </p:cNvPicPr>
          <p:nvPr/>
        </p:nvPicPr>
        <p:blipFill rotWithShape="1">
          <a:blip r:embed="rId2"/>
          <a:srcRect r="23884"/>
          <a:stretch/>
        </p:blipFill>
        <p:spPr>
          <a:xfrm>
            <a:off x="-26415" y="-2"/>
            <a:ext cx="8124000" cy="6858000"/>
          </a:xfrm>
          <a:prstGeom prst="rect">
            <a:avLst/>
          </a:prstGeom>
        </p:spPr>
      </p:pic>
      <p:pic>
        <p:nvPicPr>
          <p:cNvPr id="14" name="Image 13">
            <a:extLst>
              <a:ext uri="{FF2B5EF4-FFF2-40B4-BE49-F238E27FC236}">
                <a16:creationId xmlns:a16="http://schemas.microsoft.com/office/drawing/2014/main" id="{4EC5E53F-80B4-210B-7821-A0F160034748}"/>
              </a:ext>
            </a:extLst>
          </p:cNvPr>
          <p:cNvPicPr>
            <a:picLocks noChangeAspect="1"/>
          </p:cNvPicPr>
          <p:nvPr/>
        </p:nvPicPr>
        <p:blipFill rotWithShape="1">
          <a:blip r:embed="rId3">
            <a:alphaModFix amt="40000"/>
          </a:blip>
          <a:srcRect l="92987" b="65483"/>
          <a:stretch/>
        </p:blipFill>
        <p:spPr>
          <a:xfrm>
            <a:off x="7088" y="-2"/>
            <a:ext cx="8124000" cy="6858001"/>
          </a:xfrm>
          <a:prstGeom prst="rect">
            <a:avLst/>
          </a:prstGeom>
        </p:spPr>
      </p:pic>
      <p:sp>
        <p:nvSpPr>
          <p:cNvPr id="8" name="ZoneTexte 7">
            <a:extLst>
              <a:ext uri="{FF2B5EF4-FFF2-40B4-BE49-F238E27FC236}">
                <a16:creationId xmlns:a16="http://schemas.microsoft.com/office/drawing/2014/main" id="{76FA1F27-07CF-0646-2D69-0AE15C650FB0}"/>
              </a:ext>
            </a:extLst>
          </p:cNvPr>
          <p:cNvSpPr txBox="1"/>
          <p:nvPr/>
        </p:nvSpPr>
        <p:spPr bwMode="auto">
          <a:xfrm>
            <a:off x="0" y="4390661"/>
            <a:ext cx="8123996" cy="1041770"/>
          </a:xfrm>
          <a:prstGeom prst="rect">
            <a:avLst/>
          </a:prstGeom>
          <a:solidFill>
            <a:srgbClr val="FFFFFF">
              <a:alpha val="75000"/>
            </a:srgbClr>
          </a:solidFill>
          <a:ln>
            <a:noFill/>
          </a:ln>
        </p:spPr>
        <p:txBody>
          <a:bodyPr vert="horz" wrap="square" lIns="68580" tIns="34290" rIns="68580" bIns="34290" numCol="1" anchor="ctr" anchorCtr="0" compatLnSpc="1">
            <a:prstTxWarp prst="textNoShape">
              <a:avLst/>
            </a:prstTxWarp>
            <a:noAutofit/>
          </a:bodyPr>
          <a:lstStyle>
            <a:defPPr>
              <a:defRPr lang="fr-FR"/>
            </a:defPPr>
            <a:lvl1pPr algn="r" defTabSz="342900" eaLnBrk="0" fontAlgn="base" hangingPunct="0">
              <a:lnSpc>
                <a:spcPct val="90000"/>
              </a:lnSpc>
              <a:spcBef>
                <a:spcPct val="0"/>
              </a:spcBef>
              <a:spcAft>
                <a:spcPct val="0"/>
              </a:spcAft>
              <a:defRPr sz="2700" b="1" cap="all">
                <a:solidFill>
                  <a:srgbClr val="59656D"/>
                </a:solidFill>
                <a:latin typeface="Calibri"/>
                <a:ea typeface="+mj-ea"/>
                <a:cs typeface="Calibri"/>
              </a:defRPr>
            </a:lvl1pPr>
            <a:lvl2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200" algn="ctr"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400" algn="ctr"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600" algn="ctr"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800" algn="ctr" fontAlgn="base">
              <a:lnSpc>
                <a:spcPct val="90000"/>
              </a:lnSpc>
              <a:spcBef>
                <a:spcPct val="0"/>
              </a:spcBef>
              <a:spcAft>
                <a:spcPct val="0"/>
              </a:spcAft>
              <a:defRPr sz="4000">
                <a:solidFill>
                  <a:schemeClr val="accent1"/>
                </a:solidFill>
                <a:latin typeface="Franklin Gothic Book" panose="020B0503020102020204" pitchFamily="34" charset="0"/>
              </a:defRPr>
            </a:lvl9pPr>
          </a:lstStyle>
          <a:p>
            <a:pPr marL="9525" lvl="1" indent="0" algn="ctr">
              <a:lnSpc>
                <a:spcPts val="3280"/>
              </a:lnSpc>
            </a:pPr>
            <a:r>
              <a:rPr lang="fr-FR" sz="2400" dirty="0">
                <a:solidFill>
                  <a:srgbClr val="007CB7"/>
                </a:solidFill>
                <a:latin typeface="Raleway" panose="020B0003030101060003" pitchFamily="34" charset="0"/>
              </a:rPr>
              <a:t>Quel bilan tirer de l’hiver passé </a:t>
            </a:r>
            <a:br>
              <a:rPr lang="fr-FR" sz="2400" dirty="0">
                <a:solidFill>
                  <a:srgbClr val="007CB7"/>
                </a:solidFill>
                <a:latin typeface="Raleway" panose="020B0003030101060003" pitchFamily="34" charset="0"/>
              </a:rPr>
            </a:br>
            <a:r>
              <a:rPr lang="fr-FR" sz="2400" dirty="0">
                <a:solidFill>
                  <a:srgbClr val="007CB7"/>
                </a:solidFill>
                <a:latin typeface="Raleway" panose="020B0003030101060003" pitchFamily="34" charset="0"/>
              </a:rPr>
              <a:t>en matière de sobriété énergétique ?</a:t>
            </a:r>
            <a:endParaRPr lang="fr-FR" sz="2800" dirty="0">
              <a:solidFill>
                <a:srgbClr val="007CB7"/>
              </a:solidFill>
              <a:latin typeface="Raleway" panose="020B0003030101060003" pitchFamily="34" charset="0"/>
            </a:endParaRPr>
          </a:p>
        </p:txBody>
      </p:sp>
      <p:sp>
        <p:nvSpPr>
          <p:cNvPr id="9" name="Rectangle 8">
            <a:extLst>
              <a:ext uri="{FF2B5EF4-FFF2-40B4-BE49-F238E27FC236}">
                <a16:creationId xmlns:a16="http://schemas.microsoft.com/office/drawing/2014/main" id="{69B2122F-C9A8-8EFD-908F-92CC842CC713}"/>
              </a:ext>
            </a:extLst>
          </p:cNvPr>
          <p:cNvSpPr/>
          <p:nvPr/>
        </p:nvSpPr>
        <p:spPr>
          <a:xfrm>
            <a:off x="0" y="0"/>
            <a:ext cx="12192000" cy="6858000"/>
          </a:xfrm>
          <a:prstGeom prst="rect">
            <a:avLst/>
          </a:prstGeom>
          <a:noFill/>
          <a:ln w="50800">
            <a:solidFill>
              <a:srgbClr val="007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24"/>
          </a:p>
        </p:txBody>
      </p:sp>
      <p:cxnSp>
        <p:nvCxnSpPr>
          <p:cNvPr id="10" name="Connecteur droit 9">
            <a:extLst>
              <a:ext uri="{FF2B5EF4-FFF2-40B4-BE49-F238E27FC236}">
                <a16:creationId xmlns:a16="http://schemas.microsoft.com/office/drawing/2014/main" id="{DFDBC42F-5A77-9A4B-90E2-82ACEBAABA1C}"/>
              </a:ext>
            </a:extLst>
          </p:cNvPr>
          <p:cNvCxnSpPr/>
          <p:nvPr/>
        </p:nvCxnSpPr>
        <p:spPr>
          <a:xfrm>
            <a:off x="8124000" y="0"/>
            <a:ext cx="0" cy="6858000"/>
          </a:xfrm>
          <a:prstGeom prst="line">
            <a:avLst/>
          </a:prstGeom>
          <a:ln w="44450">
            <a:solidFill>
              <a:srgbClr val="007CB7"/>
            </a:solidFill>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00CA4470-2F05-1B48-F3C8-223A9CEA64DE}"/>
              </a:ext>
            </a:extLst>
          </p:cNvPr>
          <p:cNvGrpSpPr/>
          <p:nvPr/>
        </p:nvGrpSpPr>
        <p:grpSpPr>
          <a:xfrm>
            <a:off x="8808000" y="1693543"/>
            <a:ext cx="2700000" cy="3470913"/>
            <a:chOff x="9162447" y="265286"/>
            <a:chExt cx="2700000" cy="3470909"/>
          </a:xfrm>
        </p:grpSpPr>
        <p:grpSp>
          <p:nvGrpSpPr>
            <p:cNvPr id="18" name="Groupe 17">
              <a:extLst>
                <a:ext uri="{FF2B5EF4-FFF2-40B4-BE49-F238E27FC236}">
                  <a16:creationId xmlns:a16="http://schemas.microsoft.com/office/drawing/2014/main" id="{A5B2D629-FCDA-ABEC-920D-BA67F9FAADBB}"/>
                </a:ext>
              </a:extLst>
            </p:cNvPr>
            <p:cNvGrpSpPr/>
            <p:nvPr/>
          </p:nvGrpSpPr>
          <p:grpSpPr>
            <a:xfrm>
              <a:off x="9162447" y="265286"/>
              <a:ext cx="2700000" cy="2457099"/>
              <a:chOff x="9162447" y="265286"/>
              <a:chExt cx="2700000" cy="2457099"/>
            </a:xfrm>
          </p:grpSpPr>
          <p:sp>
            <p:nvSpPr>
              <p:cNvPr id="20" name="Subtitle 2">
                <a:extLst>
                  <a:ext uri="{FF2B5EF4-FFF2-40B4-BE49-F238E27FC236}">
                    <a16:creationId xmlns:a16="http://schemas.microsoft.com/office/drawing/2014/main" id="{6650F8C9-3936-0650-8954-730E461BD5F4}"/>
                  </a:ext>
                </a:extLst>
              </p:cNvPr>
              <p:cNvSpPr txBox="1">
                <a:spLocks/>
              </p:cNvSpPr>
              <p:nvPr/>
            </p:nvSpPr>
            <p:spPr>
              <a:xfrm>
                <a:off x="9162447" y="2163555"/>
                <a:ext cx="2700000" cy="558830"/>
              </a:xfrm>
              <a:prstGeom prst="rect">
                <a:avLst/>
              </a:prstGeom>
            </p:spPr>
            <p:txBody>
              <a:bodyPr vert="horz" wrap="square" lIns="0" tIns="0" rIns="45720" bIns="0" rtlCol="0" anchor="ctr" anchorCtr="0">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indent="0" defTabSz="543818" rtl="0" eaLnBrk="1" fontAlgn="auto" latinLnBrk="0" hangingPunct="1">
                  <a:lnSpc>
                    <a:spcPct val="150000"/>
                  </a:lnSpc>
                  <a:spcBef>
                    <a:spcPts val="0"/>
                  </a:spcBef>
                  <a:spcAft>
                    <a:spcPts val="0"/>
                  </a:spcAft>
                  <a:buClrTx/>
                  <a:buSzTx/>
                  <a:buFont typeface="Arial"/>
                  <a:buNone/>
                  <a:tabLst/>
                  <a:defRPr/>
                </a:pPr>
                <a: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t>Anne-Sophie PERRISSIN</a:t>
                </a:r>
                <a:br>
                  <a:rPr kumimoji="0" lang="fr-FR" sz="1600" b="1"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rPr>
                </a:br>
                <a:r>
                  <a:rPr lang="fr-FR" sz="1200" dirty="0">
                    <a:solidFill>
                      <a:prstClr val="black"/>
                    </a:solidFill>
                    <a:latin typeface="Raleway" panose="020B0003030101060003" pitchFamily="34" charset="0"/>
                    <a:ea typeface="Verdana" panose="020B0604030504040204" pitchFamily="34" charset="0"/>
                    <a:cs typeface="Verdana" panose="020B0604030504040204" pitchFamily="34" charset="0"/>
                  </a:rPr>
                  <a:t>Déléguée Générale</a:t>
                </a:r>
                <a:endParaRPr kumimoji="0" lang="fr-FR" sz="1200" b="0" i="0" u="none" strike="noStrike" kern="1200" cap="none" spc="0" normalizeH="0" baseline="0" noProof="0" dirty="0">
                  <a:ln>
                    <a:noFill/>
                  </a:ln>
                  <a:solidFill>
                    <a:prstClr val="black"/>
                  </a:solidFill>
                  <a:effectLst/>
                  <a:uLnTx/>
                  <a:uFillTx/>
                  <a:latin typeface="Raleway" panose="020B0003030101060003" pitchFamily="34" charset="0"/>
                  <a:ea typeface="Verdana" panose="020B0604030504040204" pitchFamily="34" charset="0"/>
                  <a:cs typeface="Verdana" panose="020B0604030504040204" pitchFamily="34" charset="0"/>
                  <a:sym typeface="Calibri"/>
                </a:endParaRPr>
              </a:p>
            </p:txBody>
          </p:sp>
          <p:pic>
            <p:nvPicPr>
              <p:cNvPr id="21" name="Image 20">
                <a:extLst>
                  <a:ext uri="{FF2B5EF4-FFF2-40B4-BE49-F238E27FC236}">
                    <a16:creationId xmlns:a16="http://schemas.microsoft.com/office/drawing/2014/main" id="{48C07E2F-0966-78CB-E57B-F80BBFCB5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6510" y="265286"/>
                <a:ext cx="1800000" cy="1800000"/>
              </a:xfrm>
              <a:prstGeom prst="rect">
                <a:avLst/>
              </a:prstGeom>
            </p:spPr>
          </p:pic>
        </p:grpSp>
        <p:pic>
          <p:nvPicPr>
            <p:cNvPr id="19" name="Image 18">
              <a:extLst>
                <a:ext uri="{FF2B5EF4-FFF2-40B4-BE49-F238E27FC236}">
                  <a16:creationId xmlns:a16="http://schemas.microsoft.com/office/drawing/2014/main" id="{0883A506-D1F9-1713-369A-E3AFCA7C3234}"/>
                </a:ext>
              </a:extLst>
            </p:cNvPr>
            <p:cNvPicPr>
              <a:picLocks noChangeAspect="1"/>
            </p:cNvPicPr>
            <p:nvPr/>
          </p:nvPicPr>
          <p:blipFill>
            <a:blip r:embed="rId5"/>
            <a:stretch>
              <a:fillRect/>
            </a:stretch>
          </p:blipFill>
          <p:spPr>
            <a:xfrm>
              <a:off x="10062447" y="2836196"/>
              <a:ext cx="900000" cy="899999"/>
            </a:xfrm>
            <a:prstGeom prst="rect">
              <a:avLst/>
            </a:prstGeom>
          </p:spPr>
        </p:pic>
      </p:grpSp>
    </p:spTree>
    <p:extLst>
      <p:ext uri="{BB962C8B-B14F-4D97-AF65-F5344CB8AC3E}">
        <p14:creationId xmlns:p14="http://schemas.microsoft.com/office/powerpoint/2010/main" val="31998903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B88172B-F6DD-A661-06D8-C5021FA3BDB6}"/>
              </a:ext>
            </a:extLst>
          </p:cNvPr>
          <p:cNvSpPr txBox="1"/>
          <p:nvPr/>
        </p:nvSpPr>
        <p:spPr>
          <a:xfrm>
            <a:off x="482761" y="752677"/>
            <a:ext cx="5452014" cy="615553"/>
          </a:xfrm>
          <a:prstGeom prst="rect">
            <a:avLst/>
          </a:prstGeom>
          <a:noFill/>
        </p:spPr>
        <p:txBody>
          <a:bodyPr wrap="square" rtlCol="0">
            <a:spAutoFit/>
          </a:bodyPr>
          <a:lstStyle/>
          <a:p>
            <a:pPr algn="ctr"/>
            <a:r>
              <a:rPr lang="fr-FR" b="1" u="sng" dirty="0"/>
              <a:t>Puissance hebdomadaire appelée, corrigée du climat</a:t>
            </a:r>
            <a:br>
              <a:rPr lang="fr-FR" b="1" u="sng" dirty="0"/>
            </a:br>
            <a:r>
              <a:rPr lang="fr-FR" sz="1600" i="1" u="sng" dirty="0"/>
              <a:t>Source</a:t>
            </a:r>
            <a:r>
              <a:rPr lang="fr-FR" sz="1600" dirty="0"/>
              <a:t> : RTE – Analyse du passage de l’hiver 2022 - 2023 </a:t>
            </a:r>
            <a:endParaRPr lang="fr-FR" dirty="0"/>
          </a:p>
        </p:txBody>
      </p:sp>
      <p:grpSp>
        <p:nvGrpSpPr>
          <p:cNvPr id="17" name="Groupe 16">
            <a:extLst>
              <a:ext uri="{FF2B5EF4-FFF2-40B4-BE49-F238E27FC236}">
                <a16:creationId xmlns:a16="http://schemas.microsoft.com/office/drawing/2014/main" id="{3D59EA7C-EB72-77B0-6CF6-C19E89B96CF7}"/>
              </a:ext>
            </a:extLst>
          </p:cNvPr>
          <p:cNvGrpSpPr/>
          <p:nvPr/>
        </p:nvGrpSpPr>
        <p:grpSpPr>
          <a:xfrm>
            <a:off x="81164" y="1381931"/>
            <a:ext cx="5841380" cy="3427587"/>
            <a:chOff x="559419" y="2201630"/>
            <a:chExt cx="5841380" cy="3427587"/>
          </a:xfrm>
        </p:grpSpPr>
        <p:pic>
          <p:nvPicPr>
            <p:cNvPr id="13" name="Image 12">
              <a:extLst>
                <a:ext uri="{FF2B5EF4-FFF2-40B4-BE49-F238E27FC236}">
                  <a16:creationId xmlns:a16="http://schemas.microsoft.com/office/drawing/2014/main" id="{94A0CCC5-F446-0C73-C2C8-BD576F381784}"/>
                </a:ext>
              </a:extLst>
            </p:cNvPr>
            <p:cNvPicPr>
              <a:picLocks noChangeAspect="1"/>
            </p:cNvPicPr>
            <p:nvPr/>
          </p:nvPicPr>
          <p:blipFill>
            <a:blip r:embed="rId3"/>
            <a:stretch>
              <a:fillRect/>
            </a:stretch>
          </p:blipFill>
          <p:spPr>
            <a:xfrm>
              <a:off x="559419" y="2201630"/>
              <a:ext cx="5841380" cy="3427587"/>
            </a:xfrm>
            <a:prstGeom prst="rect">
              <a:avLst/>
            </a:prstGeom>
          </p:spPr>
        </p:pic>
        <p:pic>
          <p:nvPicPr>
            <p:cNvPr id="16" name="Image 15">
              <a:extLst>
                <a:ext uri="{FF2B5EF4-FFF2-40B4-BE49-F238E27FC236}">
                  <a16:creationId xmlns:a16="http://schemas.microsoft.com/office/drawing/2014/main" id="{9365ED71-FFB7-D1E4-ED33-8C3021396D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22390" y="4593779"/>
              <a:ext cx="878409" cy="730984"/>
            </a:xfrm>
            <a:prstGeom prst="rect">
              <a:avLst/>
            </a:prstGeom>
          </p:spPr>
        </p:pic>
      </p:grpSp>
      <p:sp>
        <p:nvSpPr>
          <p:cNvPr id="19" name="ZoneTexte 18">
            <a:extLst>
              <a:ext uri="{FF2B5EF4-FFF2-40B4-BE49-F238E27FC236}">
                <a16:creationId xmlns:a16="http://schemas.microsoft.com/office/drawing/2014/main" id="{87D95BB7-935C-A4D3-9BBE-53C7EE68BE06}"/>
              </a:ext>
            </a:extLst>
          </p:cNvPr>
          <p:cNvSpPr txBox="1"/>
          <p:nvPr/>
        </p:nvSpPr>
        <p:spPr>
          <a:xfrm>
            <a:off x="6239099" y="867975"/>
            <a:ext cx="5633224" cy="707886"/>
          </a:xfrm>
          <a:prstGeom prst="rect">
            <a:avLst/>
          </a:prstGeom>
          <a:noFill/>
        </p:spPr>
        <p:txBody>
          <a:bodyPr wrap="square" rtlCol="0">
            <a:spAutoFit/>
          </a:bodyPr>
          <a:lstStyle/>
          <a:p>
            <a:pPr algn="ctr"/>
            <a:r>
              <a:rPr lang="fr-FR" sz="2000" b="1" dirty="0">
                <a:solidFill>
                  <a:schemeClr val="accent2"/>
                </a:solidFill>
              </a:rPr>
              <a:t>Une diminution de la consommation très significative entre octobre et février</a:t>
            </a:r>
            <a:endParaRPr lang="fr-FR" sz="1600" i="1" u="sng" dirty="0">
              <a:solidFill>
                <a:schemeClr val="accent2"/>
              </a:solidFill>
            </a:endParaRPr>
          </a:p>
        </p:txBody>
      </p:sp>
      <p:sp>
        <p:nvSpPr>
          <p:cNvPr id="20" name="ZoneTexte 19">
            <a:extLst>
              <a:ext uri="{FF2B5EF4-FFF2-40B4-BE49-F238E27FC236}">
                <a16:creationId xmlns:a16="http://schemas.microsoft.com/office/drawing/2014/main" id="{23BB1611-F181-C959-A362-CD07379D8F18}"/>
              </a:ext>
            </a:extLst>
          </p:cNvPr>
          <p:cNvSpPr txBox="1"/>
          <p:nvPr/>
        </p:nvSpPr>
        <p:spPr>
          <a:xfrm>
            <a:off x="6189394" y="1902100"/>
            <a:ext cx="3874115" cy="523220"/>
          </a:xfrm>
          <a:prstGeom prst="rect">
            <a:avLst/>
          </a:prstGeom>
          <a:noFill/>
        </p:spPr>
        <p:txBody>
          <a:bodyPr wrap="square" rtlCol="0">
            <a:spAutoFit/>
          </a:bodyPr>
          <a:lstStyle/>
          <a:p>
            <a:pPr algn="just"/>
            <a:r>
              <a:rPr lang="fr-FR" sz="1600" b="1" dirty="0">
                <a:solidFill>
                  <a:schemeClr val="accent6"/>
                </a:solidFill>
              </a:rPr>
              <a:t>Consommation </a:t>
            </a:r>
            <a:r>
              <a:rPr lang="fr-FR" sz="1600" b="1" u="sng" dirty="0">
                <a:solidFill>
                  <a:schemeClr val="accent6"/>
                </a:solidFill>
              </a:rPr>
              <a:t>nationale</a:t>
            </a:r>
            <a:r>
              <a:rPr lang="fr-FR" sz="1600" b="1" dirty="0">
                <a:solidFill>
                  <a:schemeClr val="accent6"/>
                </a:solidFill>
              </a:rPr>
              <a:t> hebdomadaire* </a:t>
            </a:r>
            <a:r>
              <a:rPr lang="fr-FR" sz="1200" dirty="0">
                <a:solidFill>
                  <a:schemeClr val="accent6"/>
                </a:solidFill>
              </a:rPr>
              <a:t>depuis octobre par rapport à la période 2014 – 2019  </a:t>
            </a:r>
          </a:p>
        </p:txBody>
      </p:sp>
      <p:sp>
        <p:nvSpPr>
          <p:cNvPr id="21" name="ZoneTexte 20">
            <a:extLst>
              <a:ext uri="{FF2B5EF4-FFF2-40B4-BE49-F238E27FC236}">
                <a16:creationId xmlns:a16="http://schemas.microsoft.com/office/drawing/2014/main" id="{692A8047-F40C-2032-520A-78E9B936FF94}"/>
              </a:ext>
            </a:extLst>
          </p:cNvPr>
          <p:cNvSpPr txBox="1"/>
          <p:nvPr/>
        </p:nvSpPr>
        <p:spPr>
          <a:xfrm>
            <a:off x="10532793" y="1932878"/>
            <a:ext cx="1639230" cy="461665"/>
          </a:xfrm>
          <a:prstGeom prst="rect">
            <a:avLst/>
          </a:prstGeom>
          <a:noFill/>
        </p:spPr>
        <p:txBody>
          <a:bodyPr wrap="square" rtlCol="0">
            <a:spAutoFit/>
          </a:bodyPr>
          <a:lstStyle/>
          <a:p>
            <a:pPr algn="ctr"/>
            <a:r>
              <a:rPr lang="fr-FR" sz="2400" b="1" dirty="0">
                <a:solidFill>
                  <a:schemeClr val="accent1"/>
                </a:solidFill>
              </a:rPr>
              <a:t>- 8 à -9%</a:t>
            </a:r>
          </a:p>
        </p:txBody>
      </p:sp>
      <p:sp>
        <p:nvSpPr>
          <p:cNvPr id="23" name="ZoneTexte 22">
            <a:extLst>
              <a:ext uri="{FF2B5EF4-FFF2-40B4-BE49-F238E27FC236}">
                <a16:creationId xmlns:a16="http://schemas.microsoft.com/office/drawing/2014/main" id="{8E058883-7E5E-DB4B-4E0E-48CF1FE0E69D}"/>
              </a:ext>
            </a:extLst>
          </p:cNvPr>
          <p:cNvSpPr txBox="1"/>
          <p:nvPr/>
        </p:nvSpPr>
        <p:spPr>
          <a:xfrm>
            <a:off x="6189395" y="2721078"/>
            <a:ext cx="3874114" cy="523220"/>
          </a:xfrm>
          <a:prstGeom prst="rect">
            <a:avLst/>
          </a:prstGeom>
          <a:noFill/>
        </p:spPr>
        <p:txBody>
          <a:bodyPr wrap="square" rtlCol="0">
            <a:spAutoFit/>
          </a:bodyPr>
          <a:lstStyle/>
          <a:p>
            <a:r>
              <a:rPr lang="fr-FR" sz="1600" b="1" dirty="0">
                <a:solidFill>
                  <a:schemeClr val="accent6"/>
                </a:solidFill>
              </a:rPr>
              <a:t>Consommation </a:t>
            </a:r>
            <a:r>
              <a:rPr lang="fr-FR" sz="1600" b="1" u="sng" dirty="0">
                <a:solidFill>
                  <a:schemeClr val="accent6"/>
                </a:solidFill>
              </a:rPr>
              <a:t>industrielle</a:t>
            </a:r>
            <a:r>
              <a:rPr lang="fr-FR" sz="1600" b="1" dirty="0">
                <a:solidFill>
                  <a:schemeClr val="accent6"/>
                </a:solidFill>
              </a:rPr>
              <a:t> hebdomadaire*</a:t>
            </a:r>
            <a:r>
              <a:rPr lang="fr-FR" sz="1600" dirty="0">
                <a:solidFill>
                  <a:schemeClr val="accent6"/>
                </a:solidFill>
              </a:rPr>
              <a:t> </a:t>
            </a:r>
            <a:r>
              <a:rPr lang="fr-FR" sz="1200" dirty="0">
                <a:solidFill>
                  <a:schemeClr val="accent6"/>
                </a:solidFill>
              </a:rPr>
              <a:t>depuis octobre par rapport à la période 2014 – 2019 </a:t>
            </a:r>
            <a:r>
              <a:rPr lang="fr-FR" sz="1200" b="1" dirty="0">
                <a:solidFill>
                  <a:schemeClr val="accent6"/>
                </a:solidFill>
              </a:rPr>
              <a:t> </a:t>
            </a:r>
            <a:r>
              <a:rPr lang="fr-FR" sz="1200" dirty="0">
                <a:solidFill>
                  <a:schemeClr val="accent6"/>
                </a:solidFill>
              </a:rPr>
              <a:t> </a:t>
            </a:r>
          </a:p>
        </p:txBody>
      </p:sp>
      <p:sp>
        <p:nvSpPr>
          <p:cNvPr id="25" name="ZoneTexte 24">
            <a:extLst>
              <a:ext uri="{FF2B5EF4-FFF2-40B4-BE49-F238E27FC236}">
                <a16:creationId xmlns:a16="http://schemas.microsoft.com/office/drawing/2014/main" id="{B26F5EAC-F0CD-9A78-7B22-F3782482227B}"/>
              </a:ext>
            </a:extLst>
          </p:cNvPr>
          <p:cNvSpPr txBox="1"/>
          <p:nvPr/>
        </p:nvSpPr>
        <p:spPr>
          <a:xfrm>
            <a:off x="10482613" y="2762720"/>
            <a:ext cx="1639230" cy="461665"/>
          </a:xfrm>
          <a:prstGeom prst="rect">
            <a:avLst/>
          </a:prstGeom>
          <a:noFill/>
        </p:spPr>
        <p:txBody>
          <a:bodyPr wrap="square" rtlCol="0">
            <a:spAutoFit/>
          </a:bodyPr>
          <a:lstStyle/>
          <a:p>
            <a:pPr algn="ctr"/>
            <a:r>
              <a:rPr lang="fr-FR" sz="2400" b="1" dirty="0">
                <a:solidFill>
                  <a:schemeClr val="accent1"/>
                </a:solidFill>
              </a:rPr>
              <a:t>- 8 à -12%</a:t>
            </a:r>
          </a:p>
        </p:txBody>
      </p:sp>
      <p:sp>
        <p:nvSpPr>
          <p:cNvPr id="26" name="ZoneTexte 25">
            <a:extLst>
              <a:ext uri="{FF2B5EF4-FFF2-40B4-BE49-F238E27FC236}">
                <a16:creationId xmlns:a16="http://schemas.microsoft.com/office/drawing/2014/main" id="{216EA3A2-2F22-669A-7E80-8403AEF42604}"/>
              </a:ext>
            </a:extLst>
          </p:cNvPr>
          <p:cNvSpPr txBox="1"/>
          <p:nvPr/>
        </p:nvSpPr>
        <p:spPr>
          <a:xfrm>
            <a:off x="6189394" y="3623142"/>
            <a:ext cx="4292064" cy="769441"/>
          </a:xfrm>
          <a:prstGeom prst="rect">
            <a:avLst/>
          </a:prstGeom>
          <a:noFill/>
        </p:spPr>
        <p:txBody>
          <a:bodyPr wrap="square" rtlCol="0">
            <a:spAutoFit/>
          </a:bodyPr>
          <a:lstStyle/>
          <a:p>
            <a:pPr algn="just"/>
            <a:r>
              <a:rPr lang="fr-FR" sz="1600" b="1" dirty="0">
                <a:solidFill>
                  <a:schemeClr val="accent6"/>
                </a:solidFill>
              </a:rPr>
              <a:t>Consommations </a:t>
            </a:r>
          </a:p>
          <a:p>
            <a:pPr algn="just"/>
            <a:r>
              <a:rPr lang="fr-FR" sz="1600" b="1" u="sng" dirty="0">
                <a:solidFill>
                  <a:schemeClr val="accent6"/>
                </a:solidFill>
              </a:rPr>
              <a:t>résidentielles et tertiaires</a:t>
            </a:r>
            <a:r>
              <a:rPr lang="fr-FR" sz="1600" b="1" dirty="0">
                <a:solidFill>
                  <a:schemeClr val="accent6"/>
                </a:solidFill>
              </a:rPr>
              <a:t> hebdomadaires*</a:t>
            </a:r>
            <a:r>
              <a:rPr lang="fr-FR" sz="1600" dirty="0">
                <a:solidFill>
                  <a:schemeClr val="accent6"/>
                </a:solidFill>
              </a:rPr>
              <a:t> </a:t>
            </a:r>
          </a:p>
          <a:p>
            <a:pPr algn="just"/>
            <a:r>
              <a:rPr lang="fr-FR" sz="1200" dirty="0">
                <a:solidFill>
                  <a:schemeClr val="accent6"/>
                </a:solidFill>
              </a:rPr>
              <a:t>depuis novembre par rapport à la période 2014 – 2019 </a:t>
            </a:r>
            <a:r>
              <a:rPr lang="fr-FR" sz="1200" b="1" dirty="0">
                <a:solidFill>
                  <a:schemeClr val="accent6"/>
                </a:solidFill>
              </a:rPr>
              <a:t> </a:t>
            </a:r>
            <a:r>
              <a:rPr lang="fr-FR" sz="1200" dirty="0">
                <a:solidFill>
                  <a:schemeClr val="accent6"/>
                </a:solidFill>
              </a:rPr>
              <a:t> </a:t>
            </a:r>
          </a:p>
        </p:txBody>
      </p:sp>
      <p:sp>
        <p:nvSpPr>
          <p:cNvPr id="27" name="ZoneTexte 26">
            <a:extLst>
              <a:ext uri="{FF2B5EF4-FFF2-40B4-BE49-F238E27FC236}">
                <a16:creationId xmlns:a16="http://schemas.microsoft.com/office/drawing/2014/main" id="{758DB6CD-58FC-68C7-3E04-DB3EBD6A0336}"/>
              </a:ext>
            </a:extLst>
          </p:cNvPr>
          <p:cNvSpPr txBox="1"/>
          <p:nvPr/>
        </p:nvSpPr>
        <p:spPr>
          <a:xfrm>
            <a:off x="10633154" y="3820168"/>
            <a:ext cx="1538869" cy="461665"/>
          </a:xfrm>
          <a:prstGeom prst="rect">
            <a:avLst/>
          </a:prstGeom>
          <a:noFill/>
        </p:spPr>
        <p:txBody>
          <a:bodyPr wrap="square" rtlCol="0">
            <a:spAutoFit/>
          </a:bodyPr>
          <a:lstStyle/>
          <a:p>
            <a:pPr algn="ctr"/>
            <a:r>
              <a:rPr lang="fr-FR" sz="2400" b="1" dirty="0">
                <a:solidFill>
                  <a:schemeClr val="accent1"/>
                </a:solidFill>
              </a:rPr>
              <a:t>- 7 à -8%</a:t>
            </a:r>
          </a:p>
        </p:txBody>
      </p:sp>
      <p:sp>
        <p:nvSpPr>
          <p:cNvPr id="28" name="ZoneTexte 27">
            <a:extLst>
              <a:ext uri="{FF2B5EF4-FFF2-40B4-BE49-F238E27FC236}">
                <a16:creationId xmlns:a16="http://schemas.microsoft.com/office/drawing/2014/main" id="{48FDA16F-92C8-174D-9AFB-532C5F157950}"/>
              </a:ext>
            </a:extLst>
          </p:cNvPr>
          <p:cNvSpPr txBox="1"/>
          <p:nvPr/>
        </p:nvSpPr>
        <p:spPr>
          <a:xfrm>
            <a:off x="9989861" y="4470964"/>
            <a:ext cx="1973767" cy="338554"/>
          </a:xfrm>
          <a:prstGeom prst="rect">
            <a:avLst/>
          </a:prstGeom>
          <a:noFill/>
        </p:spPr>
        <p:txBody>
          <a:bodyPr wrap="square" rtlCol="0">
            <a:spAutoFit/>
          </a:bodyPr>
          <a:lstStyle/>
          <a:p>
            <a:pPr algn="ctr"/>
            <a:r>
              <a:rPr lang="fr-FR" sz="1600" b="1" dirty="0"/>
              <a:t>*</a:t>
            </a:r>
            <a:r>
              <a:rPr lang="fr-FR" sz="1600" dirty="0"/>
              <a:t> </a:t>
            </a:r>
            <a:r>
              <a:rPr lang="fr-FR" sz="1400" i="1" dirty="0"/>
              <a:t>Corrigées du climat</a:t>
            </a:r>
            <a:endParaRPr lang="fr-FR" sz="1600" i="1" dirty="0"/>
          </a:p>
        </p:txBody>
      </p:sp>
      <p:sp>
        <p:nvSpPr>
          <p:cNvPr id="30" name="ZoneTexte 29">
            <a:extLst>
              <a:ext uri="{FF2B5EF4-FFF2-40B4-BE49-F238E27FC236}">
                <a16:creationId xmlns:a16="http://schemas.microsoft.com/office/drawing/2014/main" id="{BBD41445-C37F-7915-DFB8-F578E8657FFB}"/>
              </a:ext>
            </a:extLst>
          </p:cNvPr>
          <p:cNvSpPr txBox="1"/>
          <p:nvPr/>
        </p:nvSpPr>
        <p:spPr>
          <a:xfrm>
            <a:off x="779490" y="5008969"/>
            <a:ext cx="11342354" cy="1015663"/>
          </a:xfrm>
          <a:prstGeom prst="rect">
            <a:avLst/>
          </a:prstGeom>
          <a:solidFill>
            <a:schemeClr val="accent1"/>
          </a:solidFill>
          <a:ln>
            <a:noFill/>
          </a:ln>
        </p:spPr>
        <p:txBody>
          <a:bodyPr wrap="square">
            <a:spAutoFit/>
          </a:bodyPr>
          <a:lstStyle/>
          <a:p>
            <a:pPr algn="ctr"/>
            <a:r>
              <a:rPr lang="fr-FR" sz="2000" dirty="0">
                <a:solidFill>
                  <a:schemeClr val="bg1"/>
                </a:solidFill>
              </a:rPr>
              <a:t>Au global, l’effet de la crise énergétique (signal prix et efforts de sobriété) </a:t>
            </a:r>
          </a:p>
          <a:p>
            <a:pPr algn="ctr"/>
            <a:r>
              <a:rPr lang="fr-FR" sz="2000" dirty="0">
                <a:solidFill>
                  <a:schemeClr val="bg1"/>
                </a:solidFill>
              </a:rPr>
              <a:t>a engendré </a:t>
            </a:r>
            <a:r>
              <a:rPr lang="fr-FR" sz="2000" b="1" dirty="0">
                <a:solidFill>
                  <a:schemeClr val="accent2"/>
                </a:solidFill>
              </a:rPr>
              <a:t>une baisse de 9 %</a:t>
            </a:r>
            <a:r>
              <a:rPr lang="fr-FR" sz="2000" dirty="0">
                <a:solidFill>
                  <a:schemeClr val="accent2"/>
                </a:solidFill>
              </a:rPr>
              <a:t> </a:t>
            </a:r>
            <a:r>
              <a:rPr lang="fr-FR" sz="2000" dirty="0">
                <a:solidFill>
                  <a:schemeClr val="bg1"/>
                </a:solidFill>
              </a:rPr>
              <a:t>par rapport à un hiver aux normales de saison, </a:t>
            </a:r>
          </a:p>
          <a:p>
            <a:pPr algn="ctr"/>
            <a:r>
              <a:rPr lang="fr-FR" sz="2000" dirty="0">
                <a:solidFill>
                  <a:schemeClr val="bg1"/>
                </a:solidFill>
              </a:rPr>
              <a:t>soit de l’ordre de </a:t>
            </a:r>
            <a:r>
              <a:rPr lang="fr-FR" sz="2000" b="1" dirty="0">
                <a:solidFill>
                  <a:schemeClr val="accent2"/>
                </a:solidFill>
              </a:rPr>
              <a:t>20 TWh </a:t>
            </a:r>
            <a:r>
              <a:rPr lang="fr-FR" sz="2000" dirty="0">
                <a:solidFill>
                  <a:schemeClr val="accent2"/>
                </a:solidFill>
              </a:rPr>
              <a:t>d’électricité consommée </a:t>
            </a:r>
            <a:r>
              <a:rPr lang="fr-FR" sz="2000" dirty="0">
                <a:solidFill>
                  <a:schemeClr val="bg1"/>
                </a:solidFill>
              </a:rPr>
              <a:t>en moins.</a:t>
            </a:r>
          </a:p>
        </p:txBody>
      </p:sp>
      <p:sp>
        <p:nvSpPr>
          <p:cNvPr id="3" name="ZoneTexte 2">
            <a:extLst>
              <a:ext uri="{FF2B5EF4-FFF2-40B4-BE49-F238E27FC236}">
                <a16:creationId xmlns:a16="http://schemas.microsoft.com/office/drawing/2014/main" id="{DE39F634-36DF-6E66-A852-07906578AB9D}"/>
              </a:ext>
            </a:extLst>
          </p:cNvPr>
          <p:cNvSpPr txBox="1"/>
          <p:nvPr/>
        </p:nvSpPr>
        <p:spPr>
          <a:xfrm>
            <a:off x="1094250" y="209857"/>
            <a:ext cx="7540084" cy="584775"/>
          </a:xfrm>
          <a:prstGeom prst="rect">
            <a:avLst/>
          </a:prstGeom>
          <a:noFill/>
        </p:spPr>
        <p:txBody>
          <a:bodyPr wrap="square" rtlCol="0">
            <a:spAutoFit/>
          </a:bodyPr>
          <a:lstStyle/>
          <a:p>
            <a:pPr algn="ctr"/>
            <a:r>
              <a:rPr lang="fr-FR" sz="3200" dirty="0">
                <a:solidFill>
                  <a:schemeClr val="accent1"/>
                </a:solidFill>
              </a:rPr>
              <a:t>Consommation d’électricité hiver 2022-2023  </a:t>
            </a:r>
          </a:p>
        </p:txBody>
      </p:sp>
      <p:pic>
        <p:nvPicPr>
          <p:cNvPr id="2050" name="Picture 2" descr="Bisoumaille - Idée cadeau bébé, cadeau de naissance, baptême...">
            <a:extLst>
              <a:ext uri="{FF2B5EF4-FFF2-40B4-BE49-F238E27FC236}">
                <a16:creationId xmlns:a16="http://schemas.microsoft.com/office/drawing/2014/main" id="{32CD8029-D037-36FE-2269-7D16300367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43766" y="1853639"/>
            <a:ext cx="589388" cy="5815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cto usine : 207 522 images, photos et images vectorielles de stock |  Shutterstock">
            <a:extLst>
              <a:ext uri="{FF2B5EF4-FFF2-40B4-BE49-F238E27FC236}">
                <a16:creationId xmlns:a16="http://schemas.microsoft.com/office/drawing/2014/main" id="{C48C4A01-A9F0-92A1-0A4F-68F5E7A4546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0614" t="13814" r="9711" b="17970"/>
          <a:stretch/>
        </p:blipFill>
        <p:spPr bwMode="auto">
          <a:xfrm>
            <a:off x="9965706" y="2645714"/>
            <a:ext cx="691837" cy="6389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s métiers - Tecbat, techniciens du bâtiment depuis 1989">
            <a:extLst>
              <a:ext uri="{FF2B5EF4-FFF2-40B4-BE49-F238E27FC236}">
                <a16:creationId xmlns:a16="http://schemas.microsoft.com/office/drawing/2014/main" id="{9A5406C4-F3F2-D879-3B16-B64CE6F61F6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89861" y="3705694"/>
            <a:ext cx="643525" cy="643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76F04536-F37F-0041-CB31-9D17D6F6902C}"/>
              </a:ext>
            </a:extLst>
          </p:cNvPr>
          <p:cNvSpPr/>
          <p:nvPr/>
        </p:nvSpPr>
        <p:spPr>
          <a:xfrm>
            <a:off x="6086471" y="867975"/>
            <a:ext cx="6035372" cy="3731032"/>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4309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omme Avec Point D'interrogation Plane Pictogramme Isolé Sur Fond Blanc  Clip Art Libres De Droits , Svg , Vecteurs Et Illustration. Image 41035231.">
            <a:extLst>
              <a:ext uri="{FF2B5EF4-FFF2-40B4-BE49-F238E27FC236}">
                <a16:creationId xmlns:a16="http://schemas.microsoft.com/office/drawing/2014/main" id="{38EBC62B-E846-6302-FD6F-0B7D967807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533660" y="2532195"/>
            <a:ext cx="696478" cy="98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E57A54FF-6F65-FBDA-3CEA-21A3878192F4}"/>
              </a:ext>
            </a:extLst>
          </p:cNvPr>
          <p:cNvSpPr>
            <a:spLocks noGrp="1"/>
          </p:cNvSpPr>
          <p:nvPr>
            <p:ph type="title" idx="4294967295"/>
          </p:nvPr>
        </p:nvSpPr>
        <p:spPr>
          <a:xfrm>
            <a:off x="1238354" y="271710"/>
            <a:ext cx="10515600" cy="387798"/>
          </a:xfrm>
        </p:spPr>
        <p:txBody>
          <a:bodyPr/>
          <a:lstStyle/>
          <a:p>
            <a:r>
              <a:rPr lang="fr-FR" dirty="0">
                <a:solidFill>
                  <a:schemeClr val="accent1"/>
                </a:solidFill>
              </a:rPr>
              <a:t>HIVER 2022-2023 : Tendances qualitatives </a:t>
            </a:r>
          </a:p>
        </p:txBody>
      </p:sp>
      <p:sp>
        <p:nvSpPr>
          <p:cNvPr id="7" name="Rectangle : coins arrondis 6">
            <a:extLst>
              <a:ext uri="{FF2B5EF4-FFF2-40B4-BE49-F238E27FC236}">
                <a16:creationId xmlns:a16="http://schemas.microsoft.com/office/drawing/2014/main" id="{D47DE6FF-5929-81D4-FCBB-F7B62346080A}"/>
              </a:ext>
            </a:extLst>
          </p:cNvPr>
          <p:cNvSpPr/>
          <p:nvPr/>
        </p:nvSpPr>
        <p:spPr>
          <a:xfrm>
            <a:off x="304800" y="2046696"/>
            <a:ext cx="11739715" cy="509389"/>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accent6"/>
              </a:solidFill>
              <a:effectLst/>
              <a:uLnTx/>
              <a:uFillTx/>
              <a:latin typeface="Arial"/>
              <a:ea typeface="+mn-ea"/>
              <a:cs typeface="+mn-cs"/>
            </a:endParaRPr>
          </a:p>
        </p:txBody>
      </p:sp>
      <p:sp>
        <p:nvSpPr>
          <p:cNvPr id="8" name="ZoneTexte 7">
            <a:extLst>
              <a:ext uri="{FF2B5EF4-FFF2-40B4-BE49-F238E27FC236}">
                <a16:creationId xmlns:a16="http://schemas.microsoft.com/office/drawing/2014/main" id="{50BB0042-7F2A-4C85-B00F-DED5E04CC401}"/>
              </a:ext>
            </a:extLst>
          </p:cNvPr>
          <p:cNvSpPr txBox="1"/>
          <p:nvPr/>
        </p:nvSpPr>
        <p:spPr>
          <a:xfrm>
            <a:off x="9211341" y="2111917"/>
            <a:ext cx="238669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6"/>
                </a:solidFill>
                <a:effectLst/>
                <a:uLnTx/>
                <a:uFillTx/>
                <a:latin typeface="Calibri" panose="020F0502020204030204" pitchFamily="34" charset="0"/>
                <a:ea typeface="+mn-ea"/>
                <a:cs typeface="Calibri" panose="020F0502020204030204" pitchFamily="34" charset="0"/>
              </a:rPr>
              <a:t>Hiver 2022</a:t>
            </a:r>
          </a:p>
        </p:txBody>
      </p:sp>
      <p:sp>
        <p:nvSpPr>
          <p:cNvPr id="15" name="ZoneTexte 14">
            <a:extLst>
              <a:ext uri="{FF2B5EF4-FFF2-40B4-BE49-F238E27FC236}">
                <a16:creationId xmlns:a16="http://schemas.microsoft.com/office/drawing/2014/main" id="{9509ABBC-8868-29B4-6763-E7A6BB959608}"/>
              </a:ext>
            </a:extLst>
          </p:cNvPr>
          <p:cNvSpPr txBox="1"/>
          <p:nvPr/>
        </p:nvSpPr>
        <p:spPr>
          <a:xfrm>
            <a:off x="3549428" y="2094475"/>
            <a:ext cx="238669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6"/>
                </a:solidFill>
                <a:effectLst/>
                <a:uLnTx/>
                <a:uFillTx/>
                <a:latin typeface="Calibri" panose="020F0502020204030204" pitchFamily="34" charset="0"/>
                <a:ea typeface="+mn-ea"/>
                <a:cs typeface="Calibri" panose="020F0502020204030204" pitchFamily="34" charset="0"/>
              </a:rPr>
              <a:t>Eté 2022</a:t>
            </a:r>
          </a:p>
        </p:txBody>
      </p:sp>
      <p:sp>
        <p:nvSpPr>
          <p:cNvPr id="18" name="ZoneTexte 17">
            <a:extLst>
              <a:ext uri="{FF2B5EF4-FFF2-40B4-BE49-F238E27FC236}">
                <a16:creationId xmlns:a16="http://schemas.microsoft.com/office/drawing/2014/main" id="{85B13DB4-CFCC-D80E-0666-2794F39BAB33}"/>
              </a:ext>
            </a:extLst>
          </p:cNvPr>
          <p:cNvSpPr txBox="1"/>
          <p:nvPr/>
        </p:nvSpPr>
        <p:spPr>
          <a:xfrm>
            <a:off x="1238354" y="2089947"/>
            <a:ext cx="2018071" cy="3783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6"/>
                </a:solidFill>
                <a:effectLst/>
                <a:uLnTx/>
                <a:uFillTx/>
                <a:latin typeface="Calibri" panose="020F0502020204030204" pitchFamily="34" charset="0"/>
                <a:ea typeface="+mn-ea"/>
                <a:cs typeface="Calibri" panose="020F0502020204030204" pitchFamily="34" charset="0"/>
              </a:rPr>
              <a:t>Printemps 2022</a:t>
            </a:r>
          </a:p>
        </p:txBody>
      </p:sp>
      <p:sp>
        <p:nvSpPr>
          <p:cNvPr id="19" name="ZoneTexte 18">
            <a:extLst>
              <a:ext uri="{FF2B5EF4-FFF2-40B4-BE49-F238E27FC236}">
                <a16:creationId xmlns:a16="http://schemas.microsoft.com/office/drawing/2014/main" id="{724FA2B5-E587-4E44-9DF2-F6056AC65F11}"/>
              </a:ext>
            </a:extLst>
          </p:cNvPr>
          <p:cNvSpPr txBox="1"/>
          <p:nvPr/>
        </p:nvSpPr>
        <p:spPr>
          <a:xfrm>
            <a:off x="6472443" y="2094475"/>
            <a:ext cx="238669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accent6"/>
                </a:solidFill>
                <a:effectLst/>
                <a:uLnTx/>
                <a:uFillTx/>
                <a:latin typeface="Calibri" panose="020F0502020204030204" pitchFamily="34" charset="0"/>
                <a:ea typeface="+mn-ea"/>
                <a:cs typeface="Calibri" panose="020F0502020204030204" pitchFamily="34" charset="0"/>
              </a:rPr>
              <a:t>Automne 2022</a:t>
            </a:r>
          </a:p>
        </p:txBody>
      </p:sp>
      <p:sp>
        <p:nvSpPr>
          <p:cNvPr id="23" name="Rectangle 22">
            <a:extLst>
              <a:ext uri="{FF2B5EF4-FFF2-40B4-BE49-F238E27FC236}">
                <a16:creationId xmlns:a16="http://schemas.microsoft.com/office/drawing/2014/main" id="{DE1041D2-E7EC-6B13-DAA0-60774962013C}"/>
              </a:ext>
            </a:extLst>
          </p:cNvPr>
          <p:cNvSpPr/>
          <p:nvPr/>
        </p:nvSpPr>
        <p:spPr>
          <a:xfrm>
            <a:off x="304800" y="1449512"/>
            <a:ext cx="1924664" cy="58010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lumMod val="65000"/>
                  </a:schemeClr>
                </a:solidFill>
              </a:rPr>
              <a:t>24 février 2022</a:t>
            </a:r>
          </a:p>
          <a:p>
            <a:pPr algn="ctr"/>
            <a:r>
              <a:rPr lang="fr-FR" sz="1600" dirty="0">
                <a:solidFill>
                  <a:schemeClr val="bg1">
                    <a:lumMod val="65000"/>
                  </a:schemeClr>
                </a:solidFill>
              </a:rPr>
              <a:t>Invasion de l’Ukraine</a:t>
            </a:r>
          </a:p>
        </p:txBody>
      </p:sp>
      <p:sp>
        <p:nvSpPr>
          <p:cNvPr id="24" name="Rectangle 23">
            <a:extLst>
              <a:ext uri="{FF2B5EF4-FFF2-40B4-BE49-F238E27FC236}">
                <a16:creationId xmlns:a16="http://schemas.microsoft.com/office/drawing/2014/main" id="{AC60A356-2154-8472-EA75-4991EC036CEB}"/>
              </a:ext>
            </a:extLst>
          </p:cNvPr>
          <p:cNvSpPr/>
          <p:nvPr/>
        </p:nvSpPr>
        <p:spPr>
          <a:xfrm>
            <a:off x="2005783" y="2854056"/>
            <a:ext cx="3498287" cy="533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accent6"/>
                </a:solidFill>
              </a:rPr>
              <a:t>Demande des industriels et entreprises </a:t>
            </a:r>
          </a:p>
          <a:p>
            <a:pPr algn="ctr"/>
            <a:r>
              <a:rPr lang="fr-FR" sz="1600" dirty="0">
                <a:solidFill>
                  <a:schemeClr val="accent6"/>
                </a:solidFill>
              </a:rPr>
              <a:t>hors bouclier tarifaire</a:t>
            </a:r>
          </a:p>
        </p:txBody>
      </p:sp>
      <p:sp>
        <p:nvSpPr>
          <p:cNvPr id="25" name="Rectangle 24">
            <a:extLst>
              <a:ext uri="{FF2B5EF4-FFF2-40B4-BE49-F238E27FC236}">
                <a16:creationId xmlns:a16="http://schemas.microsoft.com/office/drawing/2014/main" id="{EC9985C4-BBEB-DAC2-F176-0B76B50050CE}"/>
              </a:ext>
            </a:extLst>
          </p:cNvPr>
          <p:cNvSpPr/>
          <p:nvPr/>
        </p:nvSpPr>
        <p:spPr>
          <a:xfrm>
            <a:off x="7496036" y="2869042"/>
            <a:ext cx="3927754" cy="509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accent6"/>
                </a:solidFill>
              </a:rPr>
              <a:t>Prise de conscience des consommateurs </a:t>
            </a:r>
          </a:p>
        </p:txBody>
      </p:sp>
      <p:cxnSp>
        <p:nvCxnSpPr>
          <p:cNvPr id="30" name="Connecteur droit avec flèche 29">
            <a:extLst>
              <a:ext uri="{FF2B5EF4-FFF2-40B4-BE49-F238E27FC236}">
                <a16:creationId xmlns:a16="http://schemas.microsoft.com/office/drawing/2014/main" id="{63FDE993-A2FC-9FAE-DEC1-0220E35F7C64}"/>
              </a:ext>
            </a:extLst>
          </p:cNvPr>
          <p:cNvCxnSpPr>
            <a:cxnSpLocks/>
          </p:cNvCxnSpPr>
          <p:nvPr/>
        </p:nvCxnSpPr>
        <p:spPr>
          <a:xfrm>
            <a:off x="4453761" y="2607899"/>
            <a:ext cx="0" cy="220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Pour économiser l'énergie, chaque geste compte | Gouvernement.fr">
            <a:extLst>
              <a:ext uri="{FF2B5EF4-FFF2-40B4-BE49-F238E27FC236}">
                <a16:creationId xmlns:a16="http://schemas.microsoft.com/office/drawing/2014/main" id="{29DCD1EF-3751-76B1-EF9C-1D01E74884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68420" y="1243568"/>
            <a:ext cx="1719803" cy="66614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48A3239C-788D-6FBF-BDA2-9D5B0A853303}"/>
              </a:ext>
            </a:extLst>
          </p:cNvPr>
          <p:cNvSpPr/>
          <p:nvPr/>
        </p:nvSpPr>
        <p:spPr>
          <a:xfrm>
            <a:off x="3645043" y="1048687"/>
            <a:ext cx="2790612" cy="991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a:r>
              <a:rPr lang="fr-FR" sz="1600" b="1" dirty="0">
                <a:solidFill>
                  <a:schemeClr val="accent1"/>
                </a:solidFill>
              </a:rPr>
              <a:t>1ères factures d’électricité </a:t>
            </a:r>
          </a:p>
          <a:p>
            <a:pPr marL="628650"/>
            <a:r>
              <a:rPr lang="fr-FR" sz="1600" b="1" dirty="0">
                <a:solidFill>
                  <a:schemeClr val="accent1"/>
                </a:solidFill>
              </a:rPr>
              <a:t>en très forte hausse </a:t>
            </a:r>
          </a:p>
        </p:txBody>
      </p:sp>
      <p:pic>
        <p:nvPicPr>
          <p:cNvPr id="34" name="Picture 4" descr="Icône De Vecteur De Facture Euro Page. Symbole Plat Gris Le Pictogramme Est  Isolé Sur Un Fond Blanc. Conçu Pour Les Interfaces Web Et Logicielles. Clip  Art Libres De Droits , Svg ,">
            <a:extLst>
              <a:ext uri="{FF2B5EF4-FFF2-40B4-BE49-F238E27FC236}">
                <a16:creationId xmlns:a16="http://schemas.microsoft.com/office/drawing/2014/main" id="{FD8497AA-3F6C-1CC5-C27F-148C940E2F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428" y="1149735"/>
            <a:ext cx="777237" cy="7772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ien informé sur l'électricité avec l'appli Écowatt | Particuliers | Agir  pour la transition écologique | ADEME">
            <a:extLst>
              <a:ext uri="{FF2B5EF4-FFF2-40B4-BE49-F238E27FC236}">
                <a16:creationId xmlns:a16="http://schemas.microsoft.com/office/drawing/2014/main" id="{4E458B79-8049-9A65-285F-962BC609DC3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4298" t="14388" r="23502" b="2928"/>
          <a:stretch/>
        </p:blipFill>
        <p:spPr bwMode="auto">
          <a:xfrm>
            <a:off x="10080698" y="1238526"/>
            <a:ext cx="711518" cy="676232"/>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cteur droit avec flèche 40">
            <a:extLst>
              <a:ext uri="{FF2B5EF4-FFF2-40B4-BE49-F238E27FC236}">
                <a16:creationId xmlns:a16="http://schemas.microsoft.com/office/drawing/2014/main" id="{302FD8E7-3B58-1024-7685-C08D109DA061}"/>
              </a:ext>
            </a:extLst>
          </p:cNvPr>
          <p:cNvCxnSpPr>
            <a:cxnSpLocks/>
          </p:cNvCxnSpPr>
          <p:nvPr/>
        </p:nvCxnSpPr>
        <p:spPr>
          <a:xfrm>
            <a:off x="7496036" y="2556085"/>
            <a:ext cx="0" cy="220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à coins arrondis 6">
            <a:extLst>
              <a:ext uri="{FF2B5EF4-FFF2-40B4-BE49-F238E27FC236}">
                <a16:creationId xmlns:a16="http://schemas.microsoft.com/office/drawing/2014/main" id="{37ED6D55-1C20-32B9-94BD-54DA8013DE79}"/>
              </a:ext>
            </a:extLst>
          </p:cNvPr>
          <p:cNvSpPr/>
          <p:nvPr/>
        </p:nvSpPr>
        <p:spPr>
          <a:xfrm>
            <a:off x="775924" y="4131280"/>
            <a:ext cx="3788812" cy="1431719"/>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30000"/>
              </a:lnSpc>
              <a:spcBef>
                <a:spcPts val="0"/>
              </a:spcBef>
              <a:spcAft>
                <a:spcPts val="0"/>
              </a:spcAft>
              <a:buClr>
                <a:srgbClr val="C00000"/>
              </a:buClr>
              <a:buSzTx/>
              <a:buFontTx/>
              <a:buNone/>
              <a:tabLst/>
              <a:defRPr/>
            </a:pPr>
            <a:r>
              <a:rPr kumimoji="0" lang="fr-FR" sz="2200" b="1" i="0" u="none" strike="noStrike" kern="0" cap="none" spc="0" normalizeH="0" baseline="0" noProof="0" dirty="0">
                <a:ln>
                  <a:noFill/>
                </a:ln>
                <a:solidFill>
                  <a:schemeClr val="accent1"/>
                </a:solidFill>
                <a:effectLst/>
                <a:uLnTx/>
                <a:uFillTx/>
                <a:latin typeface="Trebuchet MS" panose="020B0603020202020204" pitchFamily="34" charset="0"/>
                <a:ea typeface="+mn-ea"/>
                <a:cs typeface="+mn-cs"/>
              </a:rPr>
              <a:t>Quête de solutions pour factures d’électricité</a:t>
            </a:r>
          </a:p>
        </p:txBody>
      </p:sp>
      <p:sp>
        <p:nvSpPr>
          <p:cNvPr id="45" name="Flèche : bas 44">
            <a:extLst>
              <a:ext uri="{FF2B5EF4-FFF2-40B4-BE49-F238E27FC236}">
                <a16:creationId xmlns:a16="http://schemas.microsoft.com/office/drawing/2014/main" id="{2F81495E-DE4F-CB22-4B81-4E8A238B9339}"/>
              </a:ext>
            </a:extLst>
          </p:cNvPr>
          <p:cNvSpPr/>
          <p:nvPr/>
        </p:nvSpPr>
        <p:spPr>
          <a:xfrm rot="18183116">
            <a:off x="861590" y="4896025"/>
            <a:ext cx="407126" cy="425221"/>
          </a:xfrm>
          <a:prstGeom prst="downArrow">
            <a:avLst/>
          </a:prstGeom>
          <a:solidFill>
            <a:schemeClr val="accent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Urgence picto images vectorielles, Urgence picto vecteurs libres de droits  | Depositphotos">
            <a:extLst>
              <a:ext uri="{FF2B5EF4-FFF2-40B4-BE49-F238E27FC236}">
                <a16:creationId xmlns:a16="http://schemas.microsoft.com/office/drawing/2014/main" id="{F6BFF5D1-116B-DBFC-F63E-C7ED4CA337D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4924" r="11464" b="21849"/>
          <a:stretch/>
        </p:blipFill>
        <p:spPr bwMode="auto">
          <a:xfrm>
            <a:off x="161198" y="3617478"/>
            <a:ext cx="1193184" cy="85210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EB914BA1-6FAD-21A8-6BCC-B58FD3239A1C}"/>
              </a:ext>
            </a:extLst>
          </p:cNvPr>
          <p:cNvSpPr/>
          <p:nvPr/>
        </p:nvSpPr>
        <p:spPr>
          <a:xfrm>
            <a:off x="5392786" y="3981810"/>
            <a:ext cx="6635157" cy="2010807"/>
          </a:xfrm>
          <a:prstGeom prst="rect">
            <a:avLst/>
          </a:prstGeom>
        </p:spPr>
        <p:txBody>
          <a:bodyPr wrap="square">
            <a:spAutoFit/>
          </a:bodyPr>
          <a:lstStyle/>
          <a:p>
            <a:pPr marL="252000" marR="0" lvl="0" indent="-252000" algn="l" defTabSz="914400" rtl="0" eaLnBrk="1" fontAlgn="auto" latinLnBrk="0" hangingPunct="1">
              <a:lnSpc>
                <a:spcPct val="100000"/>
              </a:lnSpc>
              <a:spcBef>
                <a:spcPts val="200"/>
              </a:spcBef>
              <a:spcAft>
                <a:spcPts val="200"/>
              </a:spcAft>
              <a:buClr>
                <a:schemeClr val="accent1"/>
              </a:buClr>
              <a:buSzPct val="100000"/>
              <a:buFont typeface="Arial" panose="020B0604020202020204" pitchFamily="34" charset="0"/>
              <a:buChar char="•"/>
              <a:tabLst/>
              <a:defRPr/>
            </a:pPr>
            <a:r>
              <a:rPr kumimoji="0" lang="fr-FR" b="0" i="0" u="none" strike="noStrike" kern="1200" cap="none" spc="0" normalizeH="0" baseline="0" noProof="0" dirty="0">
                <a:ln>
                  <a:noFill/>
                </a:ln>
                <a:solidFill>
                  <a:srgbClr val="2D2E2D"/>
                </a:solidFill>
                <a:effectLst/>
                <a:uLnTx/>
                <a:uFillTx/>
                <a:latin typeface="Calibri" panose="020F0502020204030204" pitchFamily="34" charset="0"/>
                <a:ea typeface="+mn-ea"/>
                <a:cs typeface="Calibri" panose="020F0502020204030204" pitchFamily="34" charset="0"/>
              </a:rPr>
              <a:t>1</a:t>
            </a:r>
            <a:r>
              <a:rPr kumimoji="0" lang="fr-FR" b="0" i="0" u="none" strike="noStrike" kern="1200" cap="none" spc="0" normalizeH="0" baseline="30000" noProof="0" dirty="0">
                <a:ln>
                  <a:noFill/>
                </a:ln>
                <a:solidFill>
                  <a:srgbClr val="2D2E2D"/>
                </a:solidFill>
                <a:effectLst/>
                <a:uLnTx/>
                <a:uFillTx/>
                <a:latin typeface="Calibri" panose="020F0502020204030204" pitchFamily="34" charset="0"/>
                <a:ea typeface="+mn-ea"/>
                <a:cs typeface="Calibri" panose="020F0502020204030204" pitchFamily="34" charset="0"/>
              </a:rPr>
              <a:t>er</a:t>
            </a:r>
            <a:r>
              <a:rPr kumimoji="0" lang="fr-FR" b="0" i="0" u="none" strike="noStrike" kern="1200" cap="none" spc="0" normalizeH="0" baseline="0" noProof="0" dirty="0">
                <a:ln>
                  <a:noFill/>
                </a:ln>
                <a:solidFill>
                  <a:srgbClr val="2D2E2D"/>
                </a:solidFill>
                <a:effectLst/>
                <a:uLnTx/>
                <a:uFillTx/>
                <a:latin typeface="Calibri" panose="020F0502020204030204" pitchFamily="34" charset="0"/>
                <a:ea typeface="+mn-ea"/>
                <a:cs typeface="Calibri" panose="020F0502020204030204" pitchFamily="34" charset="0"/>
              </a:rPr>
              <a:t> reflexe : que faire sur le chauffage ? </a:t>
            </a:r>
          </a:p>
          <a:p>
            <a:pPr marL="252000" marR="0" lvl="0" indent="-252000" algn="l" defTabSz="914400" rtl="0" eaLnBrk="1" fontAlgn="auto" latinLnBrk="0" hangingPunct="1">
              <a:lnSpc>
                <a:spcPct val="100000"/>
              </a:lnSpc>
              <a:spcBef>
                <a:spcPts val="200"/>
              </a:spcBef>
              <a:spcAft>
                <a:spcPts val="200"/>
              </a:spcAft>
              <a:buClr>
                <a:schemeClr val="accent1"/>
              </a:buClr>
              <a:buSzPct val="100000"/>
              <a:buFont typeface="Arial" panose="020B0604020202020204" pitchFamily="34" charset="0"/>
              <a:buChar char="•"/>
              <a:tabLst/>
              <a:defRPr/>
            </a:pPr>
            <a:r>
              <a:rPr lang="fr-FR" dirty="0">
                <a:solidFill>
                  <a:srgbClr val="2D2E2D"/>
                </a:solidFill>
                <a:latin typeface="Calibri" panose="020F0502020204030204" pitchFamily="34" charset="0"/>
                <a:cs typeface="Calibri" panose="020F0502020204030204" pitchFamily="34" charset="0"/>
              </a:rPr>
              <a:t>Elargissement du sujet par le professionnel </a:t>
            </a:r>
          </a:p>
          <a:p>
            <a:pPr marL="709200" lvl="1" indent="-252000">
              <a:spcBef>
                <a:spcPts val="200"/>
              </a:spcBef>
              <a:spcAft>
                <a:spcPts val="200"/>
              </a:spcAft>
              <a:buClr>
                <a:schemeClr val="accent1"/>
              </a:buClr>
              <a:buSzPct val="100000"/>
              <a:buFont typeface="Arial" panose="020B0604020202020204" pitchFamily="34" charset="0"/>
              <a:buChar char="•"/>
              <a:defRPr/>
            </a:pPr>
            <a:r>
              <a:rPr kumimoji="0" lang="fr-FR" b="0" i="0" u="none" strike="noStrike" kern="1200" cap="none" spc="0" normalizeH="0" baseline="0" noProof="0" dirty="0">
                <a:ln>
                  <a:noFill/>
                </a:ln>
                <a:solidFill>
                  <a:srgbClr val="2D2E2D"/>
                </a:solidFill>
                <a:effectLst/>
                <a:uLnTx/>
                <a:uFillTx/>
                <a:latin typeface="Calibri" panose="020F0502020204030204" pitchFamily="34" charset="0"/>
                <a:ea typeface="+mn-ea"/>
                <a:cs typeface="Calibri" panose="020F0502020204030204" pitchFamily="34" charset="0"/>
              </a:rPr>
              <a:t>Gestion de l’</a:t>
            </a:r>
            <a:r>
              <a:rPr kumimoji="0" lang="fr-FR" b="0" i="0" u="none" strike="noStrike" kern="1200" cap="none" spc="0" normalizeH="0" baseline="0" noProof="0" dirty="0" err="1">
                <a:ln>
                  <a:noFill/>
                </a:ln>
                <a:solidFill>
                  <a:srgbClr val="2D2E2D"/>
                </a:solidFill>
                <a:effectLst/>
                <a:uLnTx/>
                <a:uFillTx/>
                <a:latin typeface="Calibri" panose="020F0502020204030204" pitchFamily="34" charset="0"/>
                <a:ea typeface="+mn-ea"/>
                <a:cs typeface="Calibri" panose="020F0502020204030204" pitchFamily="34" charset="0"/>
              </a:rPr>
              <a:t>écla</a:t>
            </a:r>
            <a:r>
              <a:rPr lang="fr-FR" dirty="0" err="1">
                <a:solidFill>
                  <a:srgbClr val="2D2E2D"/>
                </a:solidFill>
                <a:latin typeface="Calibri" panose="020F0502020204030204" pitchFamily="34" charset="0"/>
                <a:cs typeface="Calibri" panose="020F0502020204030204" pitchFamily="34" charset="0"/>
              </a:rPr>
              <a:t>irage</a:t>
            </a:r>
            <a:r>
              <a:rPr lang="fr-FR" dirty="0">
                <a:solidFill>
                  <a:srgbClr val="2D2E2D"/>
                </a:solidFill>
                <a:latin typeface="Calibri" panose="020F0502020204030204" pitchFamily="34" charset="0"/>
                <a:cs typeface="Calibri" panose="020F0502020204030204" pitchFamily="34" charset="0"/>
              </a:rPr>
              <a:t>, ventilation </a:t>
            </a:r>
          </a:p>
          <a:p>
            <a:pPr marL="709200" lvl="1" indent="-252000">
              <a:spcBef>
                <a:spcPts val="200"/>
              </a:spcBef>
              <a:spcAft>
                <a:spcPts val="200"/>
              </a:spcAft>
              <a:buClr>
                <a:schemeClr val="accent1"/>
              </a:buClr>
              <a:buSzPct val="100000"/>
              <a:buFont typeface="Arial" panose="020B0604020202020204" pitchFamily="34" charset="0"/>
              <a:buChar char="•"/>
              <a:defRPr/>
            </a:pPr>
            <a:r>
              <a:rPr kumimoji="0" lang="fr-FR" b="0" i="0" u="none" strike="noStrike" kern="1200" cap="none" spc="0" normalizeH="0" baseline="0" noProof="0" dirty="0">
                <a:ln>
                  <a:noFill/>
                </a:ln>
                <a:solidFill>
                  <a:srgbClr val="2D2E2D"/>
                </a:solidFill>
                <a:effectLst/>
                <a:uLnTx/>
                <a:uFillTx/>
                <a:latin typeface="Calibri" panose="020F0502020204030204" pitchFamily="34" charset="0"/>
                <a:ea typeface="+mn-ea"/>
                <a:cs typeface="Calibri" panose="020F0502020204030204" pitchFamily="34" charset="0"/>
              </a:rPr>
              <a:t>Gestion des volets, protection mobile</a:t>
            </a:r>
          </a:p>
          <a:p>
            <a:pPr marL="709200" lvl="1" indent="-252000">
              <a:spcBef>
                <a:spcPts val="200"/>
              </a:spcBef>
              <a:spcAft>
                <a:spcPts val="200"/>
              </a:spcAft>
              <a:buClr>
                <a:schemeClr val="accent1"/>
              </a:buClr>
              <a:buSzPct val="100000"/>
              <a:buFont typeface="Arial" panose="020B0604020202020204" pitchFamily="34" charset="0"/>
              <a:buChar char="•"/>
              <a:defRPr/>
            </a:pPr>
            <a:r>
              <a:rPr kumimoji="0" lang="fr-FR" b="0" i="0" u="none" strike="noStrike" kern="1200" cap="none" spc="0" normalizeH="0" baseline="0" noProof="0" dirty="0">
                <a:ln>
                  <a:noFill/>
                </a:ln>
                <a:solidFill>
                  <a:srgbClr val="2D2E2D"/>
                </a:solidFill>
                <a:effectLst/>
                <a:uLnTx/>
                <a:uFillTx/>
                <a:latin typeface="Calibri" panose="020F0502020204030204" pitchFamily="34" charset="0"/>
                <a:ea typeface="+mn-ea"/>
                <a:cs typeface="Calibri" panose="020F0502020204030204" pitchFamily="34" charset="0"/>
              </a:rPr>
              <a:t>Gestion eau chaude…</a:t>
            </a:r>
          </a:p>
          <a:p>
            <a:pPr marL="252000" indent="-252000">
              <a:spcBef>
                <a:spcPts val="200"/>
              </a:spcBef>
              <a:spcAft>
                <a:spcPts val="200"/>
              </a:spcAft>
              <a:buClr>
                <a:schemeClr val="accent1"/>
              </a:buClr>
              <a:buSzPct val="100000"/>
              <a:buFont typeface="Arial" panose="020B0604020202020204" pitchFamily="34" charset="0"/>
              <a:buChar char="•"/>
              <a:defRPr/>
            </a:pPr>
            <a:r>
              <a:rPr lang="fr-FR" dirty="0"/>
              <a:t>Les solutions existes, sont connues des professionnels et éprouvés </a:t>
            </a:r>
            <a:endParaRPr lang="fr-FR" dirty="0">
              <a:solidFill>
                <a:srgbClr val="2D2E2D"/>
              </a:solidFill>
              <a:latin typeface="Calibri" panose="020F0502020204030204" pitchFamily="34" charset="0"/>
              <a:cs typeface="Calibri" panose="020F0502020204030204" pitchFamily="34" charset="0"/>
            </a:endParaRPr>
          </a:p>
        </p:txBody>
      </p:sp>
      <p:cxnSp>
        <p:nvCxnSpPr>
          <p:cNvPr id="47" name="Connecteur droit 46">
            <a:extLst>
              <a:ext uri="{FF2B5EF4-FFF2-40B4-BE49-F238E27FC236}">
                <a16:creationId xmlns:a16="http://schemas.microsoft.com/office/drawing/2014/main" id="{0A7FA94D-2999-6C09-5784-AE70D2D7CF62}"/>
              </a:ext>
            </a:extLst>
          </p:cNvPr>
          <p:cNvCxnSpPr>
            <a:cxnSpLocks/>
          </p:cNvCxnSpPr>
          <p:nvPr/>
        </p:nvCxnSpPr>
        <p:spPr>
          <a:xfrm>
            <a:off x="5301201" y="3981810"/>
            <a:ext cx="0" cy="17306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Flèche : bas 47">
            <a:extLst>
              <a:ext uri="{FF2B5EF4-FFF2-40B4-BE49-F238E27FC236}">
                <a16:creationId xmlns:a16="http://schemas.microsoft.com/office/drawing/2014/main" id="{53FED6B0-E8E3-9C90-2AD3-9514118278A3}"/>
              </a:ext>
            </a:extLst>
          </p:cNvPr>
          <p:cNvSpPr/>
          <p:nvPr/>
        </p:nvSpPr>
        <p:spPr>
          <a:xfrm rot="16200000">
            <a:off x="4562920" y="4590013"/>
            <a:ext cx="612022" cy="425221"/>
          </a:xfrm>
          <a:prstGeom prst="downArrow">
            <a:avLst/>
          </a:prstGeom>
          <a:solidFill>
            <a:schemeClr val="bg1"/>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987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931DF18-5C12-4B04-C91D-D6B68B7AB7F5}"/>
              </a:ext>
            </a:extLst>
          </p:cNvPr>
          <p:cNvSpPr/>
          <p:nvPr/>
        </p:nvSpPr>
        <p:spPr>
          <a:xfrm>
            <a:off x="423746" y="5168046"/>
            <a:ext cx="11273883" cy="6849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705A1444-76B9-9916-F514-A1A1D629E9BE}"/>
              </a:ext>
            </a:extLst>
          </p:cNvPr>
          <p:cNvSpPr>
            <a:spLocks noGrp="1"/>
          </p:cNvSpPr>
          <p:nvPr>
            <p:ph type="title" idx="4294967295"/>
          </p:nvPr>
        </p:nvSpPr>
        <p:spPr>
          <a:xfrm>
            <a:off x="1182029" y="34174"/>
            <a:ext cx="10515600" cy="1325563"/>
          </a:xfrm>
        </p:spPr>
        <p:txBody>
          <a:bodyPr>
            <a:normAutofit fontScale="90000"/>
          </a:bodyPr>
          <a:lstStyle/>
          <a:p>
            <a:r>
              <a:rPr lang="fr-FR" sz="4000" dirty="0">
                <a:solidFill>
                  <a:schemeClr val="accent1"/>
                </a:solidFill>
              </a:rPr>
              <a:t>HIVER 2022-2023 : Chiffres clés </a:t>
            </a:r>
            <a:br>
              <a:rPr lang="fr-FR" sz="4000" dirty="0">
                <a:solidFill>
                  <a:schemeClr val="accent1"/>
                </a:solidFill>
              </a:rPr>
            </a:br>
            <a:r>
              <a:rPr lang="fr-FR" sz="2700" dirty="0">
                <a:solidFill>
                  <a:schemeClr val="accent1"/>
                </a:solidFill>
                <a:latin typeface="Roboto"/>
                <a:ea typeface="Roboto"/>
              </a:rPr>
              <a:t>résidentiel/petit tertiaire &lt; 1000m²</a:t>
            </a:r>
            <a:br>
              <a:rPr lang="fr-FR" sz="2700" b="1" dirty="0">
                <a:solidFill>
                  <a:schemeClr val="accent1"/>
                </a:solidFill>
                <a:latin typeface="Roboto"/>
                <a:ea typeface="Roboto"/>
              </a:rPr>
            </a:br>
            <a:endParaRPr lang="fr-FR" sz="4000" dirty="0">
              <a:solidFill>
                <a:schemeClr val="accent1"/>
              </a:solidFill>
            </a:endParaRPr>
          </a:p>
        </p:txBody>
      </p:sp>
      <p:sp>
        <p:nvSpPr>
          <p:cNvPr id="3" name="Espace réservé du contenu 2">
            <a:extLst>
              <a:ext uri="{FF2B5EF4-FFF2-40B4-BE49-F238E27FC236}">
                <a16:creationId xmlns:a16="http://schemas.microsoft.com/office/drawing/2014/main" id="{4D4E69CE-C110-063C-2EE8-B02CD72B58D3}"/>
              </a:ext>
            </a:extLst>
          </p:cNvPr>
          <p:cNvSpPr>
            <a:spLocks noGrp="1"/>
          </p:cNvSpPr>
          <p:nvPr>
            <p:ph idx="4294967295"/>
          </p:nvPr>
        </p:nvSpPr>
        <p:spPr>
          <a:xfrm>
            <a:off x="10223500" y="2592388"/>
            <a:ext cx="1968500" cy="1643062"/>
          </a:xfrm>
        </p:spPr>
        <p:txBody>
          <a:bodyPr>
            <a:normAutofit fontScale="92500" lnSpcReduction="20000"/>
          </a:bodyPr>
          <a:lstStyle/>
          <a:p>
            <a:pPr marL="0" lvl="1" indent="0">
              <a:lnSpc>
                <a:spcPct val="107000"/>
              </a:lnSpc>
              <a:spcAft>
                <a:spcPts val="800"/>
              </a:spcAft>
              <a:buNone/>
            </a:pPr>
            <a:endParaRPr lang="fr-FR" sz="1900" b="0">
              <a:latin typeface="Calibri" panose="020F0502020204030204" pitchFamily="34" charset="0"/>
              <a:cs typeface="Times New Roman" panose="02020603050405020304" pitchFamily="18" charset="0"/>
            </a:endParaRPr>
          </a:p>
          <a:p>
            <a:pPr marL="0" lvl="1" indent="0">
              <a:lnSpc>
                <a:spcPct val="107000"/>
              </a:lnSpc>
              <a:spcAft>
                <a:spcPts val="800"/>
              </a:spcAft>
              <a:buNone/>
            </a:pPr>
            <a:r>
              <a:rPr lang="fr-FR" sz="1900" b="0">
                <a:latin typeface="Calibri" panose="020F0502020204030204" pitchFamily="34" charset="0"/>
                <a:cs typeface="Times New Roman" panose="02020603050405020304" pitchFamily="18" charset="0"/>
              </a:rPr>
              <a:t>intégré dans plusieurs apps des équipements connectés</a:t>
            </a:r>
          </a:p>
        </p:txBody>
      </p:sp>
      <p:sp>
        <p:nvSpPr>
          <p:cNvPr id="5" name="Espace réservé du contenu 2">
            <a:extLst>
              <a:ext uri="{FF2B5EF4-FFF2-40B4-BE49-F238E27FC236}">
                <a16:creationId xmlns:a16="http://schemas.microsoft.com/office/drawing/2014/main" id="{642FD110-5845-D641-AD45-C2AFEF50FD3E}"/>
              </a:ext>
            </a:extLst>
          </p:cNvPr>
          <p:cNvSpPr txBox="1">
            <a:spLocks/>
          </p:cNvSpPr>
          <p:nvPr/>
        </p:nvSpPr>
        <p:spPr>
          <a:xfrm>
            <a:off x="423746" y="2116303"/>
            <a:ext cx="3369527" cy="1655411"/>
          </a:xfrm>
          <a:prstGeom prst="rect">
            <a:avLst/>
          </a:prstGeom>
          <a:solidFill>
            <a:schemeClr val="accent1"/>
          </a:solidFill>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Wingdings" pitchFamily="2" charset="2"/>
              <a:buNone/>
              <a:defRPr sz="2000" b="1" i="0" kern="1200">
                <a:solidFill>
                  <a:srgbClr val="7030A0"/>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Wingdings" pitchFamily="2" charset="2"/>
              <a:buChar char="§"/>
              <a:defRPr sz="1800" b="1" i="0" kern="1200">
                <a:solidFill>
                  <a:schemeClr val="tx1"/>
                </a:solidFill>
                <a:latin typeface="Roboto Light" panose="02000000000000000000" pitchFamily="2" charset="0"/>
                <a:ea typeface="Roboto Light" panose="02000000000000000000" pitchFamily="2" charset="0"/>
                <a:cs typeface="+mn-cs"/>
              </a:defRPr>
            </a:lvl2pPr>
            <a:lvl3pPr marL="1257300" indent="-342900" algn="l" defTabSz="914400" rtl="0" eaLnBrk="1" latinLnBrk="0" hangingPunct="1">
              <a:lnSpc>
                <a:spcPct val="90000"/>
              </a:lnSpc>
              <a:spcBef>
                <a:spcPts val="500"/>
              </a:spcBef>
              <a:buFont typeface="Zapf Dingbats"/>
              <a:buChar char="➞"/>
              <a:defRPr sz="16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Police système Courant"/>
              <a:buChar char="­"/>
              <a:defRPr sz="14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Aft>
                <a:spcPts val="800"/>
              </a:spcAft>
              <a:buNone/>
            </a:pPr>
            <a:r>
              <a:rPr lang="fr-FR" sz="3600" b="0" dirty="0">
                <a:solidFill>
                  <a:schemeClr val="bg1"/>
                </a:solidFill>
                <a:latin typeface="Calibri" panose="020F0502020204030204" pitchFamily="34" charset="0"/>
                <a:ea typeface="Calibri" panose="020F0502020204030204" pitchFamily="34" charset="0"/>
                <a:cs typeface="Times New Roman" panose="02020603050405020304" pitchFamily="18" charset="0"/>
              </a:rPr>
              <a:t>12% </a:t>
            </a:r>
          </a:p>
          <a:p>
            <a:pPr marL="0" lvl="1" indent="0">
              <a:lnSpc>
                <a:spcPct val="100000"/>
              </a:lnSpc>
              <a:spcAft>
                <a:spcPts val="800"/>
              </a:spcAft>
              <a:buNone/>
            </a:pPr>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du parc résidentiel équipé </a:t>
            </a:r>
            <a:r>
              <a:rPr lang="fr-FR" sz="2000" b="0" dirty="0">
                <a:solidFill>
                  <a:schemeClr val="bg1"/>
                </a:solidFill>
                <a:latin typeface="Calibri" panose="020F0502020204030204" pitchFamily="34" charset="0"/>
                <a:ea typeface="Calibri" panose="020F0502020204030204" pitchFamily="34" charset="0"/>
                <a:cs typeface="Times New Roman" panose="02020603050405020304" pitchFamily="18" charset="0"/>
              </a:rPr>
              <a:t>en </a:t>
            </a:r>
            <a:r>
              <a:rPr lang="fr-FR" sz="1900" b="0" dirty="0">
                <a:solidFill>
                  <a:schemeClr val="bg1"/>
                </a:solidFill>
                <a:latin typeface="Calibri" panose="020F0502020204030204" pitchFamily="34" charset="0"/>
                <a:ea typeface="Calibri" panose="020F0502020204030204" pitchFamily="34" charset="0"/>
                <a:cs typeface="Times New Roman" panose="02020603050405020304" pitchFamily="18" charset="0"/>
              </a:rPr>
              <a:t>solution de pilotage du chauffage </a:t>
            </a:r>
          </a:p>
          <a:p>
            <a:pPr marL="0" lvl="1" indent="0" algn="ctr">
              <a:lnSpc>
                <a:spcPct val="100000"/>
              </a:lnSpc>
              <a:spcAft>
                <a:spcPts val="800"/>
              </a:spcAft>
              <a:buNone/>
            </a:pPr>
            <a:r>
              <a:rPr lang="fr-FR" sz="1000" b="0" dirty="0">
                <a:solidFill>
                  <a:schemeClr val="bg1"/>
                </a:solidFill>
                <a:latin typeface="Calibri" panose="020F0502020204030204" pitchFamily="34" charset="0"/>
                <a:ea typeface="Calibri" panose="020F0502020204030204" pitchFamily="34" charset="0"/>
                <a:cs typeface="Times New Roman" panose="02020603050405020304" pitchFamily="18" charset="0"/>
              </a:rPr>
              <a:t>(source : Baromètre </a:t>
            </a:r>
            <a:r>
              <a:rPr lang="fr-FR" sz="1000" b="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Qualitel</a:t>
            </a:r>
            <a:r>
              <a:rPr lang="fr-FR" sz="1000" b="0" dirty="0">
                <a:solidFill>
                  <a:schemeClr val="bg1"/>
                </a:solidFill>
                <a:latin typeface="Calibri" panose="020F0502020204030204" pitchFamily="34" charset="0"/>
                <a:ea typeface="Calibri" panose="020F0502020204030204" pitchFamily="34" charset="0"/>
                <a:cs typeface="Times New Roman" panose="02020603050405020304" pitchFamily="18" charset="0"/>
              </a:rPr>
              <a:t> 2018)</a:t>
            </a:r>
          </a:p>
          <a:p>
            <a:pPr lvl="1"/>
            <a:endParaRPr lang="fr-FR" dirty="0">
              <a:solidFill>
                <a:schemeClr val="bg1"/>
              </a:solidFill>
            </a:endParaRPr>
          </a:p>
        </p:txBody>
      </p:sp>
      <p:sp>
        <p:nvSpPr>
          <p:cNvPr id="6" name="Espace réservé du contenu 2">
            <a:extLst>
              <a:ext uri="{FF2B5EF4-FFF2-40B4-BE49-F238E27FC236}">
                <a16:creationId xmlns:a16="http://schemas.microsoft.com/office/drawing/2014/main" id="{AAB7C8FB-C388-13EF-ABC9-0220B283E8E3}"/>
              </a:ext>
            </a:extLst>
          </p:cNvPr>
          <p:cNvSpPr txBox="1">
            <a:spLocks/>
          </p:cNvSpPr>
          <p:nvPr/>
        </p:nvSpPr>
        <p:spPr>
          <a:xfrm>
            <a:off x="4078556" y="2144697"/>
            <a:ext cx="3190502" cy="1641520"/>
          </a:xfrm>
          <a:prstGeom prst="rect">
            <a:avLst/>
          </a:prstGeom>
          <a:solidFill>
            <a:schemeClr val="accent1"/>
          </a:solidFill>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Wingdings" pitchFamily="2" charset="2"/>
              <a:buNone/>
              <a:defRPr sz="2000" b="1" i="0" kern="1200">
                <a:solidFill>
                  <a:srgbClr val="7030A0"/>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Wingdings" pitchFamily="2" charset="2"/>
              <a:buChar char="§"/>
              <a:defRPr sz="1800" b="1" i="0" kern="1200">
                <a:solidFill>
                  <a:schemeClr val="tx1"/>
                </a:solidFill>
                <a:latin typeface="Roboto Light" panose="02000000000000000000" pitchFamily="2" charset="0"/>
                <a:ea typeface="Roboto Light" panose="02000000000000000000" pitchFamily="2" charset="0"/>
                <a:cs typeface="+mn-cs"/>
              </a:defRPr>
            </a:lvl2pPr>
            <a:lvl3pPr marL="1257300" indent="-342900" algn="l" defTabSz="914400" rtl="0" eaLnBrk="1" latinLnBrk="0" hangingPunct="1">
              <a:lnSpc>
                <a:spcPct val="90000"/>
              </a:lnSpc>
              <a:spcBef>
                <a:spcPts val="500"/>
              </a:spcBef>
              <a:buFont typeface="Zapf Dingbats"/>
              <a:buChar char="➞"/>
              <a:defRPr sz="16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Police système Courant"/>
              <a:buChar char="­"/>
              <a:defRPr sz="14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lvl="1" indent="0">
              <a:lnSpc>
                <a:spcPct val="107000"/>
              </a:lnSpc>
              <a:spcAft>
                <a:spcPts val="800"/>
              </a:spcAft>
              <a:buNone/>
            </a:pPr>
            <a:r>
              <a:rPr lang="fr-FR" sz="3600" b="0" dirty="0">
                <a:solidFill>
                  <a:schemeClr val="bg1"/>
                </a:solidFill>
                <a:latin typeface="Calibri" panose="020F0502020204030204" pitchFamily="34" charset="0"/>
                <a:cs typeface="Times New Roman" panose="02020603050405020304" pitchFamily="18" charset="0"/>
              </a:rPr>
              <a:t>+ 15 % </a:t>
            </a:r>
            <a:r>
              <a:rPr lang="fr-FR" sz="2500" dirty="0">
                <a:solidFill>
                  <a:schemeClr val="bg1"/>
                </a:solidFill>
                <a:latin typeface="Calibri" panose="020F0502020204030204" pitchFamily="34" charset="0"/>
                <a:cs typeface="Times New Roman" panose="02020603050405020304" pitchFamily="18" charset="0"/>
              </a:rPr>
              <a:t>de solutions de pilotage du chauffage </a:t>
            </a:r>
            <a:r>
              <a:rPr lang="fr-FR" sz="2500" b="0" dirty="0">
                <a:solidFill>
                  <a:schemeClr val="bg1"/>
                </a:solidFill>
                <a:latin typeface="Calibri" panose="020F0502020204030204" pitchFamily="34" charset="0"/>
                <a:cs typeface="Times New Roman" panose="02020603050405020304" pitchFamily="18" charset="0"/>
              </a:rPr>
              <a:t>vendues </a:t>
            </a:r>
            <a:r>
              <a:rPr lang="fr-FR" sz="1900" b="0" dirty="0">
                <a:solidFill>
                  <a:schemeClr val="bg1"/>
                </a:solidFill>
                <a:latin typeface="Calibri" panose="020F0502020204030204" pitchFamily="34" charset="0"/>
                <a:cs typeface="Times New Roman" panose="02020603050405020304" pitchFamily="18" charset="0"/>
              </a:rPr>
              <a:t>en 2022 vs 2021</a:t>
            </a:r>
          </a:p>
          <a:p>
            <a:pPr marL="14288" lvl="1" indent="0">
              <a:lnSpc>
                <a:spcPct val="107000"/>
              </a:lnSpc>
              <a:spcAft>
                <a:spcPts val="800"/>
              </a:spcAft>
              <a:buNone/>
            </a:pPr>
            <a:r>
              <a:rPr lang="fr-FR" sz="1900" b="0" dirty="0">
                <a:solidFill>
                  <a:schemeClr val="bg1"/>
                </a:solidFill>
                <a:latin typeface="Calibri" panose="020F0502020204030204" pitchFamily="34" charset="0"/>
                <a:cs typeface="Times New Roman" panose="02020603050405020304" pitchFamily="18" charset="0"/>
              </a:rPr>
              <a:t>principalement lié à la forte dynamique du dernier trimestre (T4)</a:t>
            </a:r>
          </a:p>
          <a:p>
            <a:pPr marL="14288" lvl="1" indent="0" algn="ctr">
              <a:lnSpc>
                <a:spcPct val="107000"/>
              </a:lnSpc>
              <a:spcAft>
                <a:spcPts val="800"/>
              </a:spcAft>
              <a:buNone/>
            </a:pPr>
            <a:r>
              <a:rPr lang="fr-FR" sz="1200" b="0" dirty="0">
                <a:solidFill>
                  <a:schemeClr val="bg1"/>
                </a:solidFill>
                <a:latin typeface="Calibri" panose="020F0502020204030204" pitchFamily="34" charset="0"/>
                <a:cs typeface="Times New Roman" panose="02020603050405020304" pitchFamily="18" charset="0"/>
              </a:rPr>
              <a:t>(source : IGNES)</a:t>
            </a:r>
          </a:p>
        </p:txBody>
      </p:sp>
      <p:sp>
        <p:nvSpPr>
          <p:cNvPr id="9" name="Espace réservé du contenu 2">
            <a:extLst>
              <a:ext uri="{FF2B5EF4-FFF2-40B4-BE49-F238E27FC236}">
                <a16:creationId xmlns:a16="http://schemas.microsoft.com/office/drawing/2014/main" id="{B92558C7-3C25-404B-0669-D7C93512053B}"/>
              </a:ext>
            </a:extLst>
          </p:cNvPr>
          <p:cNvSpPr txBox="1">
            <a:spLocks/>
          </p:cNvSpPr>
          <p:nvPr/>
        </p:nvSpPr>
        <p:spPr>
          <a:xfrm>
            <a:off x="1403669" y="5338120"/>
            <a:ext cx="10727473" cy="4640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000" b="1" i="0" kern="1200">
                <a:solidFill>
                  <a:srgbClr val="7030A0"/>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Wingdings" pitchFamily="2" charset="2"/>
              <a:buChar char="§"/>
              <a:defRPr sz="1800" b="1" i="0" kern="1200">
                <a:solidFill>
                  <a:schemeClr val="tx1"/>
                </a:solidFill>
                <a:latin typeface="Roboto Light" panose="02000000000000000000" pitchFamily="2" charset="0"/>
                <a:ea typeface="Roboto Light" panose="02000000000000000000" pitchFamily="2" charset="0"/>
                <a:cs typeface="+mn-cs"/>
              </a:defRPr>
            </a:lvl2pPr>
            <a:lvl3pPr marL="1257300" indent="-342900" algn="l" defTabSz="914400" rtl="0" eaLnBrk="1" latinLnBrk="0" hangingPunct="1">
              <a:lnSpc>
                <a:spcPct val="90000"/>
              </a:lnSpc>
              <a:spcBef>
                <a:spcPts val="500"/>
              </a:spcBef>
              <a:buFont typeface="Zapf Dingbats"/>
              <a:buChar char="➞"/>
              <a:defRPr sz="16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Police système Courant"/>
              <a:buChar char="­"/>
              <a:defRPr sz="14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fr-FR" sz="2100" b="0">
                <a:solidFill>
                  <a:schemeClr val="tx1"/>
                </a:solidFill>
              </a:rPr>
              <a:t>37 millions de logement</a:t>
            </a:r>
            <a:endParaRPr lang="fr-FR" b="0">
              <a:solidFill>
                <a:schemeClr val="tx1"/>
              </a:solidFill>
            </a:endParaRPr>
          </a:p>
        </p:txBody>
      </p:sp>
      <p:sp>
        <p:nvSpPr>
          <p:cNvPr id="12" name="ZoneTexte 11">
            <a:extLst>
              <a:ext uri="{FF2B5EF4-FFF2-40B4-BE49-F238E27FC236}">
                <a16:creationId xmlns:a16="http://schemas.microsoft.com/office/drawing/2014/main" id="{79CA37CA-64AB-4233-779C-6EC8C8AF616F}"/>
              </a:ext>
            </a:extLst>
          </p:cNvPr>
          <p:cNvSpPr txBox="1"/>
          <p:nvPr/>
        </p:nvSpPr>
        <p:spPr>
          <a:xfrm>
            <a:off x="236358" y="4341295"/>
            <a:ext cx="4070781" cy="369332"/>
          </a:xfrm>
          <a:prstGeom prst="rect">
            <a:avLst/>
          </a:prstGeom>
          <a:noFill/>
        </p:spPr>
        <p:txBody>
          <a:bodyPr wrap="square">
            <a:spAutoFit/>
          </a:bodyPr>
          <a:lstStyle/>
          <a:p>
            <a:pPr lvl="1" indent="0">
              <a:lnSpc>
                <a:spcPct val="100000"/>
              </a:lnSpc>
              <a:spcAft>
                <a:spcPts val="800"/>
              </a:spcAft>
              <a:buNone/>
            </a:pPr>
            <a:r>
              <a:rPr lang="fr-FR" b="1" dirty="0">
                <a:latin typeface="Calibri" panose="020F0502020204030204" pitchFamily="34" charset="0"/>
                <a:ea typeface="Calibri" panose="020F0502020204030204" pitchFamily="34" charset="0"/>
                <a:cs typeface="Times New Roman" panose="02020603050405020304" pitchFamily="18" charset="0"/>
              </a:rPr>
              <a:t>un taux d’équipement très faible</a:t>
            </a:r>
          </a:p>
        </p:txBody>
      </p:sp>
      <p:sp>
        <p:nvSpPr>
          <p:cNvPr id="13" name="Flèche : bas 12">
            <a:extLst>
              <a:ext uri="{FF2B5EF4-FFF2-40B4-BE49-F238E27FC236}">
                <a16:creationId xmlns:a16="http://schemas.microsoft.com/office/drawing/2014/main" id="{8C554B01-F911-72A2-9A2B-7C58512AF63B}"/>
              </a:ext>
            </a:extLst>
          </p:cNvPr>
          <p:cNvSpPr/>
          <p:nvPr/>
        </p:nvSpPr>
        <p:spPr>
          <a:xfrm>
            <a:off x="1572416" y="3866680"/>
            <a:ext cx="612022" cy="425221"/>
          </a:xfrm>
          <a:prstGeom prst="downArrow">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A05FE3A6-B4AE-6531-8136-2959F823B6E8}"/>
              </a:ext>
            </a:extLst>
          </p:cNvPr>
          <p:cNvSpPr txBox="1"/>
          <p:nvPr/>
        </p:nvSpPr>
        <p:spPr>
          <a:xfrm>
            <a:off x="3999646" y="4332713"/>
            <a:ext cx="6148321" cy="375552"/>
          </a:xfrm>
          <a:prstGeom prst="rect">
            <a:avLst/>
          </a:prstGeom>
          <a:noFill/>
        </p:spPr>
        <p:txBody>
          <a:bodyPr wrap="square">
            <a:spAutoFit/>
          </a:bodyPr>
          <a:lstStyle/>
          <a:p>
            <a:pPr>
              <a:lnSpc>
                <a:spcPct val="107000"/>
              </a:lnSpc>
              <a:spcAft>
                <a:spcPts val="800"/>
              </a:spcAft>
            </a:pPr>
            <a:r>
              <a:rPr lang="fr-FR" sz="1800" b="1">
                <a:latin typeface="Calibri" panose="020F0502020204030204" pitchFamily="34" charset="0"/>
                <a:cs typeface="Times New Roman" panose="02020603050405020304" pitchFamily="18" charset="0"/>
              </a:rPr>
              <a:t>une accélération naissante des ventes</a:t>
            </a:r>
          </a:p>
        </p:txBody>
      </p:sp>
      <p:sp>
        <p:nvSpPr>
          <p:cNvPr id="16" name="Flèche : bas 15">
            <a:extLst>
              <a:ext uri="{FF2B5EF4-FFF2-40B4-BE49-F238E27FC236}">
                <a16:creationId xmlns:a16="http://schemas.microsoft.com/office/drawing/2014/main" id="{C910EB72-C5A4-C279-A826-BF2CCBC3EBE1}"/>
              </a:ext>
            </a:extLst>
          </p:cNvPr>
          <p:cNvSpPr/>
          <p:nvPr/>
        </p:nvSpPr>
        <p:spPr>
          <a:xfrm>
            <a:off x="5217790" y="3818440"/>
            <a:ext cx="612022" cy="425221"/>
          </a:xfrm>
          <a:prstGeom prst="downArrow">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0B1CFF44-E9AB-6450-A68F-5D81EA5F3FB1}"/>
              </a:ext>
            </a:extLst>
          </p:cNvPr>
          <p:cNvSpPr txBox="1"/>
          <p:nvPr/>
        </p:nvSpPr>
        <p:spPr>
          <a:xfrm>
            <a:off x="7824656" y="4290790"/>
            <a:ext cx="2558991" cy="671915"/>
          </a:xfrm>
          <a:prstGeom prst="rect">
            <a:avLst/>
          </a:prstGeom>
          <a:noFill/>
        </p:spPr>
        <p:txBody>
          <a:bodyPr wrap="square">
            <a:spAutoFit/>
          </a:bodyPr>
          <a:lstStyle/>
          <a:p>
            <a:pPr>
              <a:lnSpc>
                <a:spcPct val="107000"/>
              </a:lnSpc>
              <a:spcAft>
                <a:spcPts val="800"/>
              </a:spcAft>
            </a:pPr>
            <a:r>
              <a:rPr lang="fr-FR" sz="1800" b="1">
                <a:latin typeface="Calibri" panose="020F0502020204030204" pitchFamily="34" charset="0"/>
                <a:cs typeface="Times New Roman" panose="02020603050405020304" pitchFamily="18" charset="0"/>
              </a:rPr>
              <a:t>un choix de + en + vers les solutions connectées</a:t>
            </a:r>
          </a:p>
        </p:txBody>
      </p:sp>
      <p:pic>
        <p:nvPicPr>
          <p:cNvPr id="20" name="Image 19" descr="Une image contenant texte, horloge&#10;&#10;Description générée automatiquement">
            <a:extLst>
              <a:ext uri="{FF2B5EF4-FFF2-40B4-BE49-F238E27FC236}">
                <a16:creationId xmlns:a16="http://schemas.microsoft.com/office/drawing/2014/main" id="{84CF1569-097D-4767-43F7-BE27C0E2D2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7299" y="1138278"/>
            <a:ext cx="1035889" cy="1035889"/>
          </a:xfrm>
          <a:prstGeom prst="rect">
            <a:avLst/>
          </a:prstGeom>
        </p:spPr>
      </p:pic>
      <p:sp>
        <p:nvSpPr>
          <p:cNvPr id="25" name="Rectangle 24">
            <a:extLst>
              <a:ext uri="{FF2B5EF4-FFF2-40B4-BE49-F238E27FC236}">
                <a16:creationId xmlns:a16="http://schemas.microsoft.com/office/drawing/2014/main" id="{91DFC346-F89B-F748-62FC-D282018A4762}"/>
              </a:ext>
            </a:extLst>
          </p:cNvPr>
          <p:cNvSpPr/>
          <p:nvPr/>
        </p:nvSpPr>
        <p:spPr>
          <a:xfrm>
            <a:off x="1485105" y="1284330"/>
            <a:ext cx="786644" cy="7370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5BC72E1D-9C0C-1315-5D61-8202D6FE52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0283" y="1314773"/>
            <a:ext cx="676289" cy="676289"/>
          </a:xfrm>
          <a:prstGeom prst="rect">
            <a:avLst/>
          </a:prstGeom>
        </p:spPr>
      </p:pic>
      <p:sp>
        <p:nvSpPr>
          <p:cNvPr id="27" name="ZoneTexte 26">
            <a:extLst>
              <a:ext uri="{FF2B5EF4-FFF2-40B4-BE49-F238E27FC236}">
                <a16:creationId xmlns:a16="http://schemas.microsoft.com/office/drawing/2014/main" id="{26197542-A0C2-7704-9188-8163F6C0C41B}"/>
              </a:ext>
            </a:extLst>
          </p:cNvPr>
          <p:cNvSpPr txBox="1"/>
          <p:nvPr/>
        </p:nvSpPr>
        <p:spPr>
          <a:xfrm>
            <a:off x="7497027" y="2156180"/>
            <a:ext cx="2726473" cy="1631216"/>
          </a:xfrm>
          <a:prstGeom prst="rect">
            <a:avLst/>
          </a:prstGeom>
          <a:solidFill>
            <a:schemeClr val="accent1"/>
          </a:solidFill>
        </p:spPr>
        <p:txBody>
          <a:bodyPr wrap="square">
            <a:spAutoFit/>
          </a:bodyPr>
          <a:lstStyle/>
          <a:p>
            <a:pPr marL="88900" lvl="1" indent="-4763"/>
            <a:r>
              <a:rPr lang="fr-FR" sz="3100" dirty="0">
                <a:solidFill>
                  <a:schemeClr val="bg1"/>
                </a:solidFill>
                <a:latin typeface="Calibri" panose="020F0502020204030204" pitchFamily="34" charset="0"/>
                <a:ea typeface="Roboto Light" panose="02000000000000000000" pitchFamily="2" charset="0"/>
                <a:cs typeface="Times New Roman" panose="02020603050405020304" pitchFamily="18" charset="0"/>
              </a:rPr>
              <a:t>1</a:t>
            </a:r>
            <a:r>
              <a:rPr lang="fr-FR" sz="1800" b="0" dirty="0">
                <a:latin typeface="Calibri" panose="020F0502020204030204" pitchFamily="34" charset="0"/>
                <a:cs typeface="Times New Roman" panose="02020603050405020304" pitchFamily="18" charset="0"/>
              </a:rPr>
              <a:t> </a:t>
            </a:r>
            <a:r>
              <a:rPr lang="fr-FR" sz="2100" b="1" dirty="0">
                <a:solidFill>
                  <a:schemeClr val="bg1"/>
                </a:solidFill>
                <a:latin typeface="Calibri" panose="020F0502020204030204" pitchFamily="34" charset="0"/>
                <a:ea typeface="Roboto Light" panose="02000000000000000000" pitchFamily="2" charset="0"/>
                <a:cs typeface="Times New Roman" panose="02020603050405020304" pitchFamily="18" charset="0"/>
              </a:rPr>
              <a:t>thermostat </a:t>
            </a:r>
            <a:r>
              <a:rPr lang="fr-FR" sz="3100" dirty="0">
                <a:solidFill>
                  <a:schemeClr val="bg1"/>
                </a:solidFill>
                <a:latin typeface="Calibri" panose="020F0502020204030204" pitchFamily="34" charset="0"/>
                <a:ea typeface="Roboto Light" panose="02000000000000000000" pitchFamily="2" charset="0"/>
                <a:cs typeface="Times New Roman" panose="02020603050405020304" pitchFamily="18" charset="0"/>
              </a:rPr>
              <a:t>sur 2 </a:t>
            </a:r>
            <a:r>
              <a:rPr lang="fr-FR" sz="1800" b="0" dirty="0">
                <a:solidFill>
                  <a:schemeClr val="bg1"/>
                </a:solidFill>
                <a:latin typeface="Calibri" panose="020F0502020204030204" pitchFamily="34" charset="0"/>
                <a:cs typeface="Times New Roman" panose="02020603050405020304" pitchFamily="18" charset="0"/>
              </a:rPr>
              <a:t>vendus </a:t>
            </a:r>
            <a:r>
              <a:rPr lang="fr-FR" sz="2100" b="1" dirty="0">
                <a:solidFill>
                  <a:schemeClr val="bg1"/>
                </a:solidFill>
                <a:latin typeface="Calibri" panose="020F0502020204030204" pitchFamily="34" charset="0"/>
                <a:ea typeface="Roboto Light" panose="02000000000000000000" pitchFamily="2" charset="0"/>
                <a:cs typeface="Times New Roman" panose="02020603050405020304" pitchFamily="18" charset="0"/>
              </a:rPr>
              <a:t>est connecté </a:t>
            </a:r>
            <a:r>
              <a:rPr lang="fr-FR" sz="1300" dirty="0">
                <a:solidFill>
                  <a:schemeClr val="bg1"/>
                </a:solidFill>
                <a:latin typeface="Calibri" panose="020F0502020204030204" pitchFamily="34" charset="0"/>
                <a:ea typeface="Roboto Light" panose="02000000000000000000" pitchFamily="2" charset="0"/>
                <a:cs typeface="Times New Roman" panose="02020603050405020304" pitchFamily="18" charset="0"/>
              </a:rPr>
              <a:t>au 4ème trimestre 2022 vs  moins de 1 sur 3 au 1er trimestre </a:t>
            </a:r>
          </a:p>
          <a:p>
            <a:pPr marL="88900" lvl="1"/>
            <a:endParaRPr lang="fr-FR" sz="1300" dirty="0">
              <a:solidFill>
                <a:schemeClr val="bg1"/>
              </a:solidFill>
              <a:latin typeface="Calibri" panose="020F0502020204030204" pitchFamily="34" charset="0"/>
              <a:ea typeface="Roboto Light" panose="02000000000000000000" pitchFamily="2" charset="0"/>
              <a:cs typeface="Times New Roman" panose="02020603050405020304" pitchFamily="18" charset="0"/>
            </a:endParaRPr>
          </a:p>
          <a:p>
            <a:pPr marL="88900" lvl="1"/>
            <a:r>
              <a:rPr lang="fr-FR" sz="900" b="0" dirty="0">
                <a:solidFill>
                  <a:schemeClr val="bg1"/>
                </a:solidFill>
                <a:latin typeface="Calibri" panose="020F0502020204030204" pitchFamily="34" charset="0"/>
                <a:cs typeface="Times New Roman" panose="02020603050405020304" pitchFamily="18" charset="0"/>
              </a:rPr>
              <a:t>(</a:t>
            </a:r>
            <a:r>
              <a:rPr lang="fr-FR" sz="900" dirty="0">
                <a:solidFill>
                  <a:schemeClr val="bg1"/>
                </a:solidFill>
                <a:latin typeface="Calibri" panose="020F0502020204030204" pitchFamily="34" charset="0"/>
                <a:ea typeface="Roboto Light" panose="02000000000000000000" pitchFamily="2" charset="0"/>
                <a:cs typeface="Times New Roman" panose="02020603050405020304" pitchFamily="18" charset="0"/>
              </a:rPr>
              <a:t>source : IGNES)</a:t>
            </a:r>
            <a:endParaRPr lang="fr-FR" sz="1600" dirty="0">
              <a:solidFill>
                <a:schemeClr val="bg1"/>
              </a:solidFill>
              <a:latin typeface="Calibri" panose="020F0502020204030204" pitchFamily="34" charset="0"/>
              <a:ea typeface="Roboto Light" panose="02000000000000000000" pitchFamily="2" charset="0"/>
              <a:cs typeface="Times New Roman" panose="02020603050405020304" pitchFamily="18" charset="0"/>
            </a:endParaRPr>
          </a:p>
        </p:txBody>
      </p:sp>
      <p:sp>
        <p:nvSpPr>
          <p:cNvPr id="28" name="Flèche : bas 27">
            <a:extLst>
              <a:ext uri="{FF2B5EF4-FFF2-40B4-BE49-F238E27FC236}">
                <a16:creationId xmlns:a16="http://schemas.microsoft.com/office/drawing/2014/main" id="{25F30690-5B4E-18CF-D33A-FAF38A5F9CB3}"/>
              </a:ext>
            </a:extLst>
          </p:cNvPr>
          <p:cNvSpPr/>
          <p:nvPr/>
        </p:nvSpPr>
        <p:spPr>
          <a:xfrm>
            <a:off x="8556285" y="3799504"/>
            <a:ext cx="612022" cy="425221"/>
          </a:xfrm>
          <a:prstGeom prst="downArrow">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0" name="Image 29" descr="Une image contenant texte&#10;&#10;Description générée automatiquement">
            <a:extLst>
              <a:ext uri="{FF2B5EF4-FFF2-40B4-BE49-F238E27FC236}">
                <a16:creationId xmlns:a16="http://schemas.microsoft.com/office/drawing/2014/main" id="{CE829C14-AE8C-4880-088D-7D84D17188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66778" y="1249069"/>
            <a:ext cx="749596" cy="802372"/>
          </a:xfrm>
          <a:prstGeom prst="rect">
            <a:avLst/>
          </a:prstGeom>
        </p:spPr>
      </p:pic>
      <p:pic>
        <p:nvPicPr>
          <p:cNvPr id="32" name="Image 31">
            <a:extLst>
              <a:ext uri="{FF2B5EF4-FFF2-40B4-BE49-F238E27FC236}">
                <a16:creationId xmlns:a16="http://schemas.microsoft.com/office/drawing/2014/main" id="{CB4C3E61-C1B7-D19C-40C7-FBBD84A93E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3070" y="1325393"/>
            <a:ext cx="863695" cy="791721"/>
          </a:xfrm>
          <a:prstGeom prst="rect">
            <a:avLst/>
          </a:prstGeom>
        </p:spPr>
      </p:pic>
      <p:pic>
        <p:nvPicPr>
          <p:cNvPr id="1026" name="Picture 2" descr="Bien informé sur l'électricité avec l'appli Écowatt | Particuliers | Agir  pour la transition écologique | ADEME">
            <a:extLst>
              <a:ext uri="{FF2B5EF4-FFF2-40B4-BE49-F238E27FC236}">
                <a16:creationId xmlns:a16="http://schemas.microsoft.com/office/drawing/2014/main" id="{96986B6E-DB4B-97E1-8410-E2C95E26C2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4298" t="14388" r="23502" b="2928"/>
          <a:stretch/>
        </p:blipFill>
        <p:spPr bwMode="auto">
          <a:xfrm>
            <a:off x="10406271" y="2360575"/>
            <a:ext cx="711518" cy="676232"/>
          </a:xfrm>
          <a:prstGeom prst="rect">
            <a:avLst/>
          </a:prstGeom>
          <a:noFill/>
          <a:extLst>
            <a:ext uri="{909E8E84-426E-40DD-AFC4-6F175D3DCCD1}">
              <a14:hiddenFill xmlns:a14="http://schemas.microsoft.com/office/drawing/2010/main">
                <a:solidFill>
                  <a:srgbClr val="FFFFFF"/>
                </a:solidFill>
              </a14:hiddenFill>
            </a:ext>
          </a:extLst>
        </p:spPr>
      </p:pic>
      <p:sp>
        <p:nvSpPr>
          <p:cNvPr id="33" name="Flèche : angle droit 32">
            <a:extLst>
              <a:ext uri="{FF2B5EF4-FFF2-40B4-BE49-F238E27FC236}">
                <a16:creationId xmlns:a16="http://schemas.microsoft.com/office/drawing/2014/main" id="{A1072309-DE10-A070-4518-1E3CABFA1BCF}"/>
              </a:ext>
            </a:extLst>
          </p:cNvPr>
          <p:cNvSpPr/>
          <p:nvPr/>
        </p:nvSpPr>
        <p:spPr>
          <a:xfrm>
            <a:off x="10351845" y="4116878"/>
            <a:ext cx="711518" cy="640451"/>
          </a:xfrm>
          <a:prstGeom prst="ben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a:extLst>
              <a:ext uri="{FF2B5EF4-FFF2-40B4-BE49-F238E27FC236}">
                <a16:creationId xmlns:a16="http://schemas.microsoft.com/office/drawing/2014/main" id="{1FCAC4E4-EACC-F5A6-08EF-6516197B801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51269" y="5079217"/>
            <a:ext cx="858903" cy="85890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F777910B-0B62-56F0-5ED9-6D63E6588321}"/>
              </a:ext>
            </a:extLst>
          </p:cNvPr>
          <p:cNvSpPr/>
          <p:nvPr/>
        </p:nvSpPr>
        <p:spPr>
          <a:xfrm>
            <a:off x="4551555" y="5180998"/>
            <a:ext cx="1658332" cy="625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rPr>
              <a:t>2030</a:t>
            </a:r>
          </a:p>
        </p:txBody>
      </p:sp>
      <p:sp>
        <p:nvSpPr>
          <p:cNvPr id="36" name="Espace réservé du contenu 2">
            <a:extLst>
              <a:ext uri="{FF2B5EF4-FFF2-40B4-BE49-F238E27FC236}">
                <a16:creationId xmlns:a16="http://schemas.microsoft.com/office/drawing/2014/main" id="{527A20E2-6D7D-8C67-CB9E-1E961E392797}"/>
              </a:ext>
            </a:extLst>
          </p:cNvPr>
          <p:cNvSpPr txBox="1">
            <a:spLocks/>
          </p:cNvSpPr>
          <p:nvPr/>
        </p:nvSpPr>
        <p:spPr>
          <a:xfrm>
            <a:off x="6318413" y="5299688"/>
            <a:ext cx="5270689" cy="5337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itchFamily="2" charset="2"/>
              <a:buNone/>
              <a:defRPr sz="2000" b="1" i="0" kern="1200">
                <a:solidFill>
                  <a:srgbClr val="7030A0"/>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Wingdings" pitchFamily="2" charset="2"/>
              <a:buChar char="§"/>
              <a:defRPr sz="1800" b="1" i="0" kern="1200">
                <a:solidFill>
                  <a:schemeClr val="tx1"/>
                </a:solidFill>
                <a:latin typeface="Roboto Light" panose="02000000000000000000" pitchFamily="2" charset="0"/>
                <a:ea typeface="Roboto Light" panose="02000000000000000000" pitchFamily="2" charset="0"/>
                <a:cs typeface="+mn-cs"/>
              </a:defRPr>
            </a:lvl2pPr>
            <a:lvl3pPr marL="1257300" indent="-342900" algn="l" defTabSz="914400" rtl="0" eaLnBrk="1" latinLnBrk="0" hangingPunct="1">
              <a:lnSpc>
                <a:spcPct val="90000"/>
              </a:lnSpc>
              <a:spcBef>
                <a:spcPts val="500"/>
              </a:spcBef>
              <a:buFont typeface="Zapf Dingbats"/>
              <a:buChar char="➞"/>
              <a:defRPr sz="16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Police système Courant"/>
              <a:buChar char="­"/>
              <a:defRPr sz="14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800"/>
              </a:spcAft>
            </a:pPr>
            <a:r>
              <a:rPr lang="fr-FR" sz="1800" b="0" dirty="0">
                <a:solidFill>
                  <a:schemeClr val="tx1"/>
                </a:solidFill>
              </a:rPr>
              <a:t>2,2 millions bâtiments tertiaire de – 1000m²</a:t>
            </a:r>
          </a:p>
        </p:txBody>
      </p:sp>
      <p:sp>
        <p:nvSpPr>
          <p:cNvPr id="8" name="ZoneTexte 7">
            <a:extLst>
              <a:ext uri="{FF2B5EF4-FFF2-40B4-BE49-F238E27FC236}">
                <a16:creationId xmlns:a16="http://schemas.microsoft.com/office/drawing/2014/main" id="{4DD8392D-7C76-FAD6-4522-65E8B125C7AF}"/>
              </a:ext>
            </a:extLst>
          </p:cNvPr>
          <p:cNvSpPr txBox="1"/>
          <p:nvPr/>
        </p:nvSpPr>
        <p:spPr>
          <a:xfrm>
            <a:off x="10147967" y="5602661"/>
            <a:ext cx="2133600" cy="237053"/>
          </a:xfrm>
          <a:prstGeom prst="rect">
            <a:avLst/>
          </a:prstGeom>
          <a:noFill/>
        </p:spPr>
        <p:txBody>
          <a:bodyPr wrap="square">
            <a:spAutoFit/>
          </a:bodyPr>
          <a:lstStyle/>
          <a:p>
            <a:pPr>
              <a:lnSpc>
                <a:spcPct val="110000"/>
              </a:lnSpc>
              <a:spcAft>
                <a:spcPts val="800"/>
              </a:spcAft>
            </a:pPr>
            <a:r>
              <a:rPr lang="fr-FR" sz="900" b="0" i="1" dirty="0">
                <a:solidFill>
                  <a:schemeClr val="tx1"/>
                </a:solidFill>
              </a:rPr>
              <a:t>(source : estimation </a:t>
            </a:r>
            <a:r>
              <a:rPr lang="fr-FR" sz="900" b="0" i="1" dirty="0" err="1">
                <a:solidFill>
                  <a:schemeClr val="tx1"/>
                </a:solidFill>
              </a:rPr>
              <a:t>Gimelec</a:t>
            </a:r>
            <a:r>
              <a:rPr lang="fr-FR" sz="900" b="0" i="1" dirty="0">
                <a:solidFill>
                  <a:schemeClr val="tx1"/>
                </a:solidFill>
              </a:rPr>
              <a:t>)</a:t>
            </a:r>
          </a:p>
        </p:txBody>
      </p:sp>
    </p:spTree>
    <p:extLst>
      <p:ext uri="{BB962C8B-B14F-4D97-AF65-F5344CB8AC3E}">
        <p14:creationId xmlns:p14="http://schemas.microsoft.com/office/powerpoint/2010/main" val="1951457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A7B57E9-DF01-F978-2CAA-5CF0409D0040}"/>
              </a:ext>
            </a:extLst>
          </p:cNvPr>
          <p:cNvSpPr>
            <a:spLocks noGrp="1"/>
          </p:cNvSpPr>
          <p:nvPr>
            <p:ph type="ftr" sz="quarter" idx="5"/>
          </p:nvPr>
        </p:nvSpPr>
        <p:spPr/>
        <p:txBody>
          <a:bodyPr/>
          <a:lstStyle/>
          <a:p>
            <a:endParaRPr lang="fr-FR" dirty="0"/>
          </a:p>
        </p:txBody>
      </p:sp>
      <p:sp>
        <p:nvSpPr>
          <p:cNvPr id="3" name="Espace réservé du numéro de diapositive 2">
            <a:extLst>
              <a:ext uri="{FF2B5EF4-FFF2-40B4-BE49-F238E27FC236}">
                <a16:creationId xmlns:a16="http://schemas.microsoft.com/office/drawing/2014/main" id="{EDC71FBF-4362-403D-1738-BE465D81F80F}"/>
              </a:ext>
            </a:extLst>
          </p:cNvPr>
          <p:cNvSpPr>
            <a:spLocks noGrp="1"/>
          </p:cNvSpPr>
          <p:nvPr>
            <p:ph type="sldNum" sz="quarter" idx="7"/>
          </p:nvPr>
        </p:nvSpPr>
        <p:spPr/>
        <p:txBody>
          <a:bodyPr/>
          <a:lstStyle/>
          <a:p>
            <a:pPr marL="12700">
              <a:lnSpc>
                <a:spcPts val="1645"/>
              </a:lnSpc>
            </a:pPr>
            <a:r>
              <a:rPr lang="fr-FR" dirty="0">
                <a:latin typeface="MS PGothic"/>
                <a:cs typeface="MS PGothic"/>
              </a:rPr>
              <a:t>●</a:t>
            </a:r>
            <a:endParaRPr sz="1400" dirty="0">
              <a:latin typeface="MS PGothic"/>
              <a:cs typeface="MS PGothic"/>
            </a:endParaRPr>
          </a:p>
        </p:txBody>
      </p:sp>
      <p:sp>
        <p:nvSpPr>
          <p:cNvPr id="5" name="ZoneTexte 4">
            <a:extLst>
              <a:ext uri="{FF2B5EF4-FFF2-40B4-BE49-F238E27FC236}">
                <a16:creationId xmlns:a16="http://schemas.microsoft.com/office/drawing/2014/main" id="{E62EDBC1-1885-7589-CA9C-749392F7E357}"/>
              </a:ext>
            </a:extLst>
          </p:cNvPr>
          <p:cNvSpPr txBox="1"/>
          <p:nvPr/>
        </p:nvSpPr>
        <p:spPr bwMode="auto">
          <a:xfrm>
            <a:off x="341586" y="1201738"/>
            <a:ext cx="11508827" cy="498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lvl="0" indent="-342900" algn="just">
              <a:lnSpc>
                <a:spcPct val="107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Les professionnels du bâtiment qui contrôlent lors de </a:t>
            </a:r>
            <a:r>
              <a:rPr lang="fr-FR" b="1" dirty="0">
                <a:latin typeface="Calibri" panose="020F0502020204030204" pitchFamily="34" charset="0"/>
                <a:ea typeface="Calibri" panose="020F0502020204030204" pitchFamily="34" charset="0"/>
                <a:cs typeface="Times New Roman" panose="02020603050405020304" pitchFamily="18" charset="0"/>
              </a:rPr>
              <a:t>l’entretien annuel la chaudière</a:t>
            </a:r>
            <a:r>
              <a:rPr lang="fr-FR" dirty="0">
                <a:latin typeface="Calibri" panose="020F0502020204030204" pitchFamily="34" charset="0"/>
                <a:ea typeface="Calibri" panose="020F0502020204030204" pitchFamily="34" charset="0"/>
                <a:cs typeface="Times New Roman" panose="02020603050405020304" pitchFamily="18" charset="0"/>
              </a:rPr>
              <a:t>, doivent à présent </a:t>
            </a:r>
            <a:r>
              <a:rPr lang="fr-FR" b="1" dirty="0">
                <a:latin typeface="Calibri" panose="020F0502020204030204" pitchFamily="34" charset="0"/>
                <a:ea typeface="Calibri" panose="020F0502020204030204" pitchFamily="34" charset="0"/>
                <a:cs typeface="Times New Roman" panose="02020603050405020304" pitchFamily="18" charset="0"/>
              </a:rPr>
              <a:t>vérifier la présence ou non des systèmes de pilotage</a:t>
            </a:r>
            <a:r>
              <a:rPr lang="fr-FR" dirty="0">
                <a:latin typeface="Calibri" panose="020F0502020204030204" pitchFamily="34" charset="0"/>
                <a:ea typeface="Calibri" panose="020F0502020204030204" pitchFamily="34" charset="0"/>
                <a:cs typeface="Times New Roman" panose="02020603050405020304" pitchFamily="18" charset="0"/>
              </a:rPr>
              <a:t>, tout en accompagnement les Français sur l’intérêt de ce type de solutions </a:t>
            </a:r>
            <a:r>
              <a:rPr lang="fr-FR" i="1" dirty="0">
                <a:latin typeface="Calibri" panose="020F0502020204030204" pitchFamily="34" charset="0"/>
                <a:ea typeface="Calibri" panose="020F0502020204030204" pitchFamily="34" charset="0"/>
                <a:cs typeface="Calibri" panose="020F0502020204030204" pitchFamily="34" charset="0"/>
              </a:rPr>
              <a:t>[</a:t>
            </a:r>
            <a:r>
              <a:rPr lang="fr-FR" i="1"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2"/>
              </a:rPr>
              <a:t>Arrêté du 21 novembre 2022 relatif au contrôle et à l'entretien des chaudières et des systèmes thermodynamiques</a:t>
            </a:r>
            <a:r>
              <a:rPr lang="fr-FR" i="1" dirty="0">
                <a:latin typeface="Calibri" panose="020F0502020204030204" pitchFamily="34" charset="0"/>
                <a:ea typeface="Calibri" panose="020F0502020204030204" pitchFamily="34" charset="0"/>
                <a:cs typeface="Calibri" panose="020F0502020204030204" pitchFamily="34" charset="0"/>
              </a:rPr>
              <a:t>]</a:t>
            </a:r>
          </a:p>
          <a:p>
            <a:pPr marL="342900" lvl="0" indent="-342900" algn="just">
              <a:lnSpc>
                <a:spcPct val="107000"/>
              </a:lnSpc>
              <a:buFont typeface="Calibri" panose="020F0502020204030204" pitchFamily="34" charset="0"/>
              <a:buChar char="-"/>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Les </a:t>
            </a:r>
            <a:r>
              <a:rPr lang="fr-FR" b="1" dirty="0">
                <a:latin typeface="Calibri" panose="020F0502020204030204" pitchFamily="34" charset="0"/>
                <a:ea typeface="Calibri" panose="020F0502020204030204" pitchFamily="34" charset="0"/>
                <a:cs typeface="Times New Roman" panose="02020603050405020304" pitchFamily="18" charset="0"/>
              </a:rPr>
              <a:t>Accompagnateurs </a:t>
            </a:r>
            <a:r>
              <a:rPr lang="fr-FR" b="1" dirty="0" err="1">
                <a:latin typeface="Calibri" panose="020F0502020204030204" pitchFamily="34" charset="0"/>
                <a:ea typeface="Calibri" panose="020F0502020204030204" pitchFamily="34" charset="0"/>
                <a:cs typeface="Times New Roman" panose="02020603050405020304" pitchFamily="18" charset="0"/>
              </a:rPr>
              <a:t>Rénov</a:t>
            </a:r>
            <a:r>
              <a:rPr lang="fr-FR" b="1" dirty="0">
                <a:latin typeface="Calibri" panose="020F0502020204030204" pitchFamily="34" charset="0"/>
                <a:ea typeface="Calibri" panose="020F0502020204030204" pitchFamily="34" charset="0"/>
                <a:cs typeface="Times New Roman" panose="02020603050405020304" pitchFamily="18" charset="0"/>
              </a:rPr>
              <a:t>’</a:t>
            </a:r>
            <a:r>
              <a:rPr lang="fr-FR" dirty="0">
                <a:latin typeface="Calibri" panose="020F0502020204030204" pitchFamily="34" charset="0"/>
                <a:ea typeface="Calibri" panose="020F0502020204030204" pitchFamily="34" charset="0"/>
                <a:cs typeface="Times New Roman" panose="02020603050405020304" pitchFamily="18" charset="0"/>
              </a:rPr>
              <a:t> sont à présent dans l’obligation de sensibiliser les Français sur </a:t>
            </a:r>
            <a:r>
              <a:rPr lang="fr-FR" b="1" dirty="0">
                <a:latin typeface="Calibri" panose="020F0502020204030204" pitchFamily="34" charset="0"/>
                <a:ea typeface="Calibri" panose="020F0502020204030204" pitchFamily="34" charset="0"/>
                <a:cs typeface="Times New Roman" panose="02020603050405020304" pitchFamily="18" charset="0"/>
              </a:rPr>
              <a:t>la bonne utilisation dans le logement des solutions de pilotage </a:t>
            </a:r>
            <a:r>
              <a:rPr lang="fr-FR" dirty="0">
                <a:latin typeface="Calibri" panose="020F0502020204030204" pitchFamily="34" charset="0"/>
                <a:ea typeface="Calibri" panose="020F0502020204030204" pitchFamily="34" charset="0"/>
                <a:cs typeface="Times New Roman" panose="02020603050405020304" pitchFamily="18" charset="0"/>
              </a:rPr>
              <a:t>pour réaliser les écogestes nécessaires en été comme en hiver </a:t>
            </a:r>
          </a:p>
          <a:p>
            <a:pPr marL="357188" lvl="0" algn="just">
              <a:lnSpc>
                <a:spcPct val="107000"/>
              </a:lnSpc>
            </a:pPr>
            <a:r>
              <a:rPr lang="fr-FR" i="1" dirty="0">
                <a:latin typeface="Calibri" panose="020F0502020204030204" pitchFamily="34" charset="0"/>
                <a:ea typeface="Calibri" panose="020F0502020204030204" pitchFamily="34" charset="0"/>
                <a:cs typeface="Times New Roman" panose="02020603050405020304" pitchFamily="18" charset="0"/>
              </a:rPr>
              <a:t>[</a:t>
            </a:r>
            <a:r>
              <a:rPr lang="fr-FR" i="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Arrêté du 21 décembre 2022 relatif à la mission d'accompagnement du service public de la performance énergétique de l’habitat</a:t>
            </a:r>
            <a:r>
              <a:rPr lang="fr-FR" i="1" dirty="0">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buFont typeface="Calibri" panose="020F0502020204030204" pitchFamily="34" charset="0"/>
              <a:buChar char="-"/>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Dans le </a:t>
            </a:r>
            <a:r>
              <a:rPr lang="fr-FR" b="1" dirty="0">
                <a:latin typeface="Calibri" panose="020F0502020204030204" pitchFamily="34" charset="0"/>
                <a:ea typeface="Calibri" panose="020F0502020204030204" pitchFamily="34" charset="0"/>
                <a:cs typeface="Times New Roman" panose="02020603050405020304" pitchFamily="18" charset="0"/>
              </a:rPr>
              <a:t>Carnet d’information du logement (CIL)</a:t>
            </a:r>
            <a:r>
              <a:rPr lang="fr-FR" dirty="0">
                <a:latin typeface="Calibri" panose="020F0502020204030204" pitchFamily="34" charset="0"/>
                <a:ea typeface="Calibri" panose="020F0502020204030204" pitchFamily="34" charset="0"/>
                <a:cs typeface="Times New Roman" panose="02020603050405020304" pitchFamily="18" charset="0"/>
              </a:rPr>
              <a:t> récemment adopté, parmi les travaux de rénovation d’un logement ayant une incidence significative sur sa performance énergétique, </a:t>
            </a:r>
            <a:r>
              <a:rPr lang="fr-FR" b="1" dirty="0">
                <a:latin typeface="Calibri" panose="020F0502020204030204" pitchFamily="34" charset="0"/>
                <a:ea typeface="Calibri" panose="020F0502020204030204" pitchFamily="34" charset="0"/>
                <a:cs typeface="Times New Roman" panose="02020603050405020304" pitchFamily="18" charset="0"/>
              </a:rPr>
              <a:t>figurent les systèmes de pilotage du chauffage, de la climatisation et de l’eau chaude sanitaire</a:t>
            </a:r>
            <a:r>
              <a:rPr lang="fr-FR" dirty="0">
                <a:latin typeface="Calibri" panose="020F0502020204030204" pitchFamily="34" charset="0"/>
                <a:ea typeface="Calibri" panose="020F0502020204030204" pitchFamily="34" charset="0"/>
                <a:cs typeface="Calibri" panose="020F0502020204030204" pitchFamily="34" charset="0"/>
              </a:rPr>
              <a:t>. </a:t>
            </a:r>
            <a:r>
              <a:rPr lang="fr-FR" i="1" dirty="0">
                <a:latin typeface="Calibri" panose="020F0502020204030204" pitchFamily="34" charset="0"/>
                <a:ea typeface="Calibri" panose="020F0502020204030204" pitchFamily="34" charset="0"/>
                <a:cs typeface="Calibri" panose="020F0502020204030204" pitchFamily="34" charset="0"/>
              </a:rPr>
              <a:t>[</a:t>
            </a:r>
            <a:r>
              <a:rPr lang="fr-FR" i="1"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Arrêté du 27 décembre 2022 relatif au carnet d'information du logement</a:t>
            </a:r>
            <a:r>
              <a:rPr lang="fr-FR" i="1" dirty="0">
                <a:latin typeface="Calibri" panose="020F0502020204030204" pitchFamily="34" charset="0"/>
                <a:ea typeface="Calibri" panose="020F0502020204030204" pitchFamily="34" charset="0"/>
                <a:cs typeface="Calibri" panose="020F0502020204030204" pitchFamily="34" charset="0"/>
              </a:rPr>
              <a:t>]</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logements</a:t>
            </a:r>
            <a:r>
              <a:rPr lang="fr-FR" sz="1800" dirty="0">
                <a:effectLst/>
                <a:latin typeface="Calibri" panose="020F0502020204030204" pitchFamily="34" charset="0"/>
                <a:ea typeface="Calibri" panose="020F0502020204030204" pitchFamily="34" charset="0"/>
                <a:cs typeface="Times New Roman" panose="02020603050405020304" pitchFamily="18" charset="0"/>
              </a:rPr>
              <a:t> neufs ou existants,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devront obligatoirement être équipés, à partir du 1</a:t>
            </a:r>
            <a:r>
              <a:rPr lang="fr-FR" sz="1800" b="1" baseline="30000" dirty="0">
                <a:effectLst/>
                <a:latin typeface="Calibri" panose="020F0502020204030204" pitchFamily="34" charset="0"/>
                <a:ea typeface="Calibri" panose="020F0502020204030204" pitchFamily="34" charset="0"/>
                <a:cs typeface="Times New Roman" panose="02020603050405020304" pitchFamily="18" charset="0"/>
              </a:rPr>
              <a:t>er</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janvier 2025 de systèmes de pilotage</a:t>
            </a:r>
            <a:r>
              <a:rPr lang="fr-FR" sz="1800" dirty="0">
                <a:effectLst/>
                <a:latin typeface="Calibri" panose="020F0502020204030204" pitchFamily="34" charset="0"/>
                <a:ea typeface="Calibri" panose="020F0502020204030204" pitchFamily="34" charset="0"/>
                <a:cs typeface="Times New Roman" panose="02020603050405020304" pitchFamily="18" charset="0"/>
              </a:rPr>
              <a:t> capable de réguler </a:t>
            </a:r>
            <a:r>
              <a:rPr lang="fr-F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 pièce ou par zone et de </a:t>
            </a:r>
            <a:r>
              <a:rPr lang="fr-FR" sz="1800" dirty="0">
                <a:effectLst/>
                <a:latin typeface="Calibri" panose="020F0502020204030204" pitchFamily="34" charset="0"/>
                <a:ea typeface="Calibri" panose="020F0502020204030204" pitchFamily="34" charset="0"/>
                <a:cs typeface="Times New Roman" panose="02020603050405020304" pitchFamily="18" charset="0"/>
              </a:rPr>
              <a:t>programmer automatiquement la température du logement </a:t>
            </a:r>
            <a:r>
              <a:rPr lang="fr-FR" i="1" u="sng" dirty="0">
                <a:solidFill>
                  <a:srgbClr val="0563C1"/>
                </a:solidFill>
                <a:latin typeface="Calibri" panose="020F0502020204030204" pitchFamily="34" charset="0"/>
                <a:cs typeface="Times New Roman" panose="02020603050405020304" pitchFamily="18" charset="0"/>
              </a:rPr>
              <a:t>[Décret/Arrêté XX]</a:t>
            </a:r>
          </a:p>
        </p:txBody>
      </p:sp>
      <p:sp>
        <p:nvSpPr>
          <p:cNvPr id="4" name="Titre 1">
            <a:extLst>
              <a:ext uri="{FF2B5EF4-FFF2-40B4-BE49-F238E27FC236}">
                <a16:creationId xmlns:a16="http://schemas.microsoft.com/office/drawing/2014/main" id="{8A0D4406-A4B9-1082-A003-02D96FBB6F2E}"/>
              </a:ext>
            </a:extLst>
          </p:cNvPr>
          <p:cNvSpPr txBox="1">
            <a:spLocks/>
          </p:cNvSpPr>
          <p:nvPr/>
        </p:nvSpPr>
        <p:spPr bwMode="auto">
          <a:xfrm>
            <a:off x="1182029" y="34174"/>
            <a:ext cx="10515600" cy="1325563"/>
          </a:xfrm>
          <a:prstGeom prst="rect">
            <a:avLst/>
          </a:prstGeom>
        </p:spPr>
        <p:txBody>
          <a:bodyPr vert="horz" wrap="square" lIns="0" tIns="0" rIns="0" bIns="0" rtlCol="0">
            <a:normAutofit fontScale="97500"/>
          </a:bodyPr>
          <a:lstStyle>
            <a:lvl1pPr algn="l" rtl="0" eaLnBrk="0" fontAlgn="base" hangingPunct="0">
              <a:lnSpc>
                <a:spcPct val="90000"/>
              </a:lnSpc>
              <a:spcBef>
                <a:spcPct val="0"/>
              </a:spcBef>
              <a:spcAft>
                <a:spcPct val="0"/>
              </a:spcAft>
              <a:defRPr kumimoji="0" lang="en-US" altLang="fr-FR" sz="2800" b="1" i="0" u="none" strike="noStrike" kern="1200" cap="all" spc="0" normalizeH="0">
                <a:ln>
                  <a:noFill/>
                </a:ln>
                <a:solidFill>
                  <a:srgbClr val="59656D"/>
                </a:solidFill>
                <a:effectLst/>
                <a:uLnTx/>
                <a:uFillTx/>
                <a:latin typeface="Calibri"/>
                <a:ea typeface="+mj-ea"/>
                <a:cs typeface="Calibri"/>
              </a:defRPr>
            </a:lvl1pPr>
            <a:lvl2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2pPr>
            <a:lvl3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3pPr>
            <a:lvl4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4pPr>
            <a:lvl5pPr algn="r" rtl="0" eaLnBrk="0" fontAlgn="base" hangingPunct="0">
              <a:lnSpc>
                <a:spcPct val="90000"/>
              </a:lnSpc>
              <a:spcBef>
                <a:spcPct val="0"/>
              </a:spcBef>
              <a:spcAft>
                <a:spcPct val="0"/>
              </a:spcAft>
              <a:defRPr sz="2600" b="1">
                <a:solidFill>
                  <a:srgbClr val="59656D"/>
                </a:solidFill>
                <a:latin typeface="Calibri" panose="020F0502020204030204" pitchFamily="34" charset="0"/>
                <a:ea typeface="MS PGothic" panose="020B0600070205080204" pitchFamily="34" charset="-128"/>
                <a:cs typeface="Calibri" panose="020F0502020204030204" pitchFamily="34" charset="0"/>
              </a:defRPr>
            </a:lvl5pPr>
            <a:lvl6pPr marL="457189" algn="ctr" rtl="0" fontAlgn="base">
              <a:lnSpc>
                <a:spcPct val="90000"/>
              </a:lnSpc>
              <a:spcBef>
                <a:spcPct val="0"/>
              </a:spcBef>
              <a:spcAft>
                <a:spcPct val="0"/>
              </a:spcAft>
              <a:defRPr sz="4000">
                <a:solidFill>
                  <a:schemeClr val="accent1"/>
                </a:solidFill>
                <a:latin typeface="Franklin Gothic Book" panose="020B0503020102020204" pitchFamily="34" charset="0"/>
              </a:defRPr>
            </a:lvl6pPr>
            <a:lvl7pPr marL="914378" algn="ctr" rtl="0" fontAlgn="base">
              <a:lnSpc>
                <a:spcPct val="90000"/>
              </a:lnSpc>
              <a:spcBef>
                <a:spcPct val="0"/>
              </a:spcBef>
              <a:spcAft>
                <a:spcPct val="0"/>
              </a:spcAft>
              <a:defRPr sz="4000">
                <a:solidFill>
                  <a:schemeClr val="accent1"/>
                </a:solidFill>
                <a:latin typeface="Franklin Gothic Book" panose="020B0503020102020204" pitchFamily="34" charset="0"/>
              </a:defRPr>
            </a:lvl7pPr>
            <a:lvl8pPr marL="1371566" algn="ctr" rtl="0" fontAlgn="base">
              <a:lnSpc>
                <a:spcPct val="90000"/>
              </a:lnSpc>
              <a:spcBef>
                <a:spcPct val="0"/>
              </a:spcBef>
              <a:spcAft>
                <a:spcPct val="0"/>
              </a:spcAft>
              <a:defRPr sz="4000">
                <a:solidFill>
                  <a:schemeClr val="accent1"/>
                </a:solidFill>
                <a:latin typeface="Franklin Gothic Book" panose="020B0503020102020204" pitchFamily="34" charset="0"/>
              </a:defRPr>
            </a:lvl8pPr>
            <a:lvl9pPr marL="1828754" algn="ctr" rtl="0" fontAlgn="base">
              <a:lnSpc>
                <a:spcPct val="90000"/>
              </a:lnSpc>
              <a:spcBef>
                <a:spcPct val="0"/>
              </a:spcBef>
              <a:spcAft>
                <a:spcPct val="0"/>
              </a:spcAft>
              <a:defRPr sz="4000">
                <a:solidFill>
                  <a:schemeClr val="accent1"/>
                </a:solidFill>
                <a:latin typeface="Franklin Gothic Book" panose="020B0503020102020204" pitchFamily="34" charset="0"/>
              </a:defRPr>
            </a:lvl9pPr>
          </a:lstStyle>
          <a:p>
            <a:r>
              <a:rPr lang="fr-FR" sz="4000" dirty="0">
                <a:solidFill>
                  <a:schemeClr val="accent1"/>
                </a:solidFill>
              </a:rPr>
              <a:t>Des premiers pas </a:t>
            </a:r>
            <a:r>
              <a:rPr lang="fr-FR" sz="4000" dirty="0" err="1">
                <a:solidFill>
                  <a:schemeClr val="accent1"/>
                </a:solidFill>
              </a:rPr>
              <a:t>reglementaires</a:t>
            </a:r>
            <a:r>
              <a:rPr lang="fr-FR" sz="4000" dirty="0">
                <a:solidFill>
                  <a:schemeClr val="accent1"/>
                </a:solidFill>
              </a:rPr>
              <a:t> en faveur du pilotage des bâtiments</a:t>
            </a:r>
          </a:p>
        </p:txBody>
      </p:sp>
    </p:spTree>
    <p:extLst>
      <p:ext uri="{BB962C8B-B14F-4D97-AF65-F5344CB8AC3E}">
        <p14:creationId xmlns:p14="http://schemas.microsoft.com/office/powerpoint/2010/main" val="170965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E20D4B0D-DE6A-EEC6-144F-7FD16B617A52}"/>
              </a:ext>
            </a:extLst>
          </p:cNvPr>
          <p:cNvSpPr txBox="1"/>
          <p:nvPr/>
        </p:nvSpPr>
        <p:spPr>
          <a:xfrm>
            <a:off x="2215964" y="1451653"/>
            <a:ext cx="8875417" cy="400110"/>
          </a:xfrm>
          <a:prstGeom prst="rect">
            <a:avLst/>
          </a:prstGeom>
          <a:noFill/>
        </p:spPr>
        <p:txBody>
          <a:bodyPr wrap="square" rtlCol="0">
            <a:spAutoFit/>
          </a:bodyPr>
          <a:lstStyle/>
          <a:p>
            <a:pPr algn="ctr"/>
            <a:r>
              <a:rPr lang="fr-FR" sz="2000" b="1" dirty="0">
                <a:solidFill>
                  <a:schemeClr val="accent1"/>
                </a:solidFill>
              </a:rPr>
              <a:t>Objectif du plan sobriété : - 10 % en 2 ans</a:t>
            </a:r>
          </a:p>
        </p:txBody>
      </p:sp>
      <p:sp>
        <p:nvSpPr>
          <p:cNvPr id="28" name="Rectangle : coins arrondis 27">
            <a:extLst>
              <a:ext uri="{FF2B5EF4-FFF2-40B4-BE49-F238E27FC236}">
                <a16:creationId xmlns:a16="http://schemas.microsoft.com/office/drawing/2014/main" id="{76DA3015-C370-FDF9-9E16-DE11E5962EAC}"/>
              </a:ext>
            </a:extLst>
          </p:cNvPr>
          <p:cNvSpPr/>
          <p:nvPr/>
        </p:nvSpPr>
        <p:spPr>
          <a:xfrm>
            <a:off x="226142" y="1282336"/>
            <a:ext cx="11739715" cy="744634"/>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ZoneTexte 29">
            <a:extLst>
              <a:ext uri="{FF2B5EF4-FFF2-40B4-BE49-F238E27FC236}">
                <a16:creationId xmlns:a16="http://schemas.microsoft.com/office/drawing/2014/main" id="{0F09C515-E25F-8E09-D0EA-8C814AB339F1}"/>
              </a:ext>
            </a:extLst>
          </p:cNvPr>
          <p:cNvSpPr txBox="1"/>
          <p:nvPr/>
        </p:nvSpPr>
        <p:spPr>
          <a:xfrm>
            <a:off x="452784" y="1467042"/>
            <a:ext cx="2241591" cy="369332"/>
          </a:xfrm>
          <a:prstGeom prst="rect">
            <a:avLst/>
          </a:prstGeom>
          <a:noFill/>
        </p:spPr>
        <p:txBody>
          <a:bodyPr wrap="square">
            <a:spAutoFit/>
          </a:bodyPr>
          <a:lstStyle/>
          <a:p>
            <a:r>
              <a:rPr lang="fr-FR" sz="1800" b="1" dirty="0">
                <a:solidFill>
                  <a:schemeClr val="accent6"/>
                </a:solidFill>
              </a:rPr>
              <a:t>Automne 2022 </a:t>
            </a:r>
            <a:endParaRPr lang="fr-FR" dirty="0">
              <a:solidFill>
                <a:schemeClr val="accent6"/>
              </a:solidFill>
            </a:endParaRPr>
          </a:p>
        </p:txBody>
      </p:sp>
      <p:sp>
        <p:nvSpPr>
          <p:cNvPr id="5" name="Rectangle à coins arrondis 8">
            <a:extLst>
              <a:ext uri="{FF2B5EF4-FFF2-40B4-BE49-F238E27FC236}">
                <a16:creationId xmlns:a16="http://schemas.microsoft.com/office/drawing/2014/main" id="{DDC37293-F4B3-46A6-1179-099A987B9DDA}"/>
              </a:ext>
            </a:extLst>
          </p:cNvPr>
          <p:cNvSpPr/>
          <p:nvPr/>
        </p:nvSpPr>
        <p:spPr bwMode="auto">
          <a:xfrm>
            <a:off x="1727875" y="2511211"/>
            <a:ext cx="9557922" cy="1226541"/>
          </a:xfrm>
          <a:prstGeom prst="roundRect">
            <a:avLst/>
          </a:prstGeom>
          <a:solidFill>
            <a:sysClr val="window" lastClr="FFFFFF"/>
          </a:solidFill>
          <a:ln w="28575" cap="flat" cmpd="sng" algn="ctr">
            <a:solidFill>
              <a:schemeClr val="bg2"/>
            </a:solidFill>
            <a:prstDash val="solid"/>
            <a:miter lim="800000"/>
          </a:ln>
          <a:effectLst/>
        </p:spPr>
        <p:txBody>
          <a:bodyPr anchor="ctr"/>
          <a:lstStyle/>
          <a:p>
            <a:pPr marL="0" lvl="1" algn="ctr"/>
            <a:r>
              <a:rPr lang="fr-FR" sz="2000" dirty="0"/>
              <a:t>Les objectifs de sobriété d'urgence fixés à 2 ans sont en passe d’être atteints. </a:t>
            </a:r>
          </a:p>
          <a:p>
            <a:pPr marL="0" lvl="1" algn="ctr"/>
            <a:r>
              <a:rPr lang="fr-FR" sz="2000" dirty="0">
                <a:solidFill>
                  <a:schemeClr val="accent6"/>
                </a:solidFill>
              </a:rPr>
              <a:t>L'enjeu est de les dépasser pour </a:t>
            </a:r>
          </a:p>
          <a:p>
            <a:pPr marL="0" lvl="1" algn="ctr"/>
            <a:r>
              <a:rPr lang="fr-FR" sz="2800" b="1" dirty="0">
                <a:solidFill>
                  <a:schemeClr val="accent6"/>
                </a:solidFill>
              </a:rPr>
              <a:t>aller chercher les objectifs à 2030</a:t>
            </a:r>
            <a:r>
              <a:rPr lang="fr-FR" sz="2800" dirty="0">
                <a:solidFill>
                  <a:schemeClr val="accent6"/>
                </a:solidFill>
              </a:rPr>
              <a:t>, </a:t>
            </a:r>
            <a:r>
              <a:rPr lang="fr-FR" sz="2800" b="1" dirty="0">
                <a:solidFill>
                  <a:schemeClr val="accent6"/>
                </a:solidFill>
              </a:rPr>
              <a:t>nettement plus ambitieux</a:t>
            </a:r>
          </a:p>
        </p:txBody>
      </p:sp>
      <p:sp>
        <p:nvSpPr>
          <p:cNvPr id="6" name="Rectangle : coins arrondis 5">
            <a:extLst>
              <a:ext uri="{FF2B5EF4-FFF2-40B4-BE49-F238E27FC236}">
                <a16:creationId xmlns:a16="http://schemas.microsoft.com/office/drawing/2014/main" id="{4706D336-0B32-78E4-4B61-CEBAED5F3B35}"/>
              </a:ext>
            </a:extLst>
          </p:cNvPr>
          <p:cNvSpPr/>
          <p:nvPr/>
        </p:nvSpPr>
        <p:spPr>
          <a:xfrm rot="20598770">
            <a:off x="489153" y="2413587"/>
            <a:ext cx="1492244" cy="472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URGENCE</a:t>
            </a:r>
          </a:p>
        </p:txBody>
      </p:sp>
      <p:sp>
        <p:nvSpPr>
          <p:cNvPr id="7" name="Flèche : bas 6">
            <a:extLst>
              <a:ext uri="{FF2B5EF4-FFF2-40B4-BE49-F238E27FC236}">
                <a16:creationId xmlns:a16="http://schemas.microsoft.com/office/drawing/2014/main" id="{1F647E23-574D-745D-C0DB-F2713F9E6995}"/>
              </a:ext>
            </a:extLst>
          </p:cNvPr>
          <p:cNvSpPr/>
          <p:nvPr/>
        </p:nvSpPr>
        <p:spPr>
          <a:xfrm>
            <a:off x="6095999" y="4039680"/>
            <a:ext cx="612022" cy="425221"/>
          </a:xfrm>
          <a:prstGeom prst="downArrow">
            <a:avLst/>
          </a:prstGeom>
          <a:solidFill>
            <a:schemeClr val="bg1"/>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à coins arrondis 8">
            <a:extLst>
              <a:ext uri="{FF2B5EF4-FFF2-40B4-BE49-F238E27FC236}">
                <a16:creationId xmlns:a16="http://schemas.microsoft.com/office/drawing/2014/main" id="{23A77CBF-2ED4-71CA-4465-D83CA4F7C37B}"/>
              </a:ext>
            </a:extLst>
          </p:cNvPr>
          <p:cNvSpPr/>
          <p:nvPr/>
        </p:nvSpPr>
        <p:spPr bwMode="auto">
          <a:xfrm>
            <a:off x="1533459" y="4469376"/>
            <a:ext cx="9557922" cy="1226541"/>
          </a:xfrm>
          <a:prstGeom prst="roundRect">
            <a:avLst/>
          </a:prstGeom>
          <a:solidFill>
            <a:sysClr val="window" lastClr="FFFFFF"/>
          </a:solidFill>
          <a:ln w="28575" cap="flat" cmpd="sng" algn="ctr">
            <a:solidFill>
              <a:schemeClr val="bg2"/>
            </a:solidFill>
            <a:prstDash val="solid"/>
            <a:miter lim="800000"/>
          </a:ln>
          <a:effectLst/>
        </p:spPr>
        <p:txBody>
          <a:bodyPr anchor="ctr"/>
          <a:lstStyle/>
          <a:p>
            <a:pPr marL="0" lvl="1" algn="ctr"/>
            <a:r>
              <a:rPr lang="fr-FR" sz="2000" b="1" dirty="0">
                <a:solidFill>
                  <a:schemeClr val="accent6"/>
                </a:solidFill>
              </a:rPr>
              <a:t>Cela suppose de maitriser la hausse des consommations d’énergie en été </a:t>
            </a:r>
          </a:p>
          <a:p>
            <a:pPr marL="0" lvl="1" algn="ctr"/>
            <a:r>
              <a:rPr lang="fr-FR" sz="2000" b="1" dirty="0">
                <a:solidFill>
                  <a:schemeClr val="accent6"/>
                </a:solidFill>
              </a:rPr>
              <a:t>malgré la hausse des températures et vagues de chaleur</a:t>
            </a:r>
            <a:endParaRPr lang="fr-FR" sz="2800" b="1" dirty="0">
              <a:solidFill>
                <a:schemeClr val="accent6"/>
              </a:solidFill>
            </a:endParaRPr>
          </a:p>
        </p:txBody>
      </p:sp>
    </p:spTree>
    <p:extLst>
      <p:ext uri="{BB962C8B-B14F-4D97-AF65-F5344CB8AC3E}">
        <p14:creationId xmlns:p14="http://schemas.microsoft.com/office/powerpoint/2010/main" val="1102982281"/>
      </p:ext>
    </p:extLst>
  </p:cSld>
  <p:clrMapOvr>
    <a:masterClrMapping/>
  </p:clrMapOvr>
</p:sld>
</file>

<file path=ppt/theme/theme1.xml><?xml version="1.0" encoding="utf-8"?>
<a:theme xmlns:a="http://schemas.openxmlformats.org/drawingml/2006/main" name="SBA_202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algn="l">
          <a:lnSpc>
            <a:spcPct val="120000"/>
          </a:lnSpc>
          <a:spcBef>
            <a:spcPts val="1600"/>
          </a:spcBef>
          <a:buClr>
            <a:srgbClr val="70AD47"/>
          </a:buClr>
          <a:defRPr sz="2400" b="0" dirty="0" err="1" smtClean="0">
            <a:solidFill>
              <a:srgbClr val="57626B"/>
            </a:solidFill>
            <a:latin typeface="Arial Narrow" panose="020B060602020203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s de titre et de fin ">
  <a:themeElements>
    <a:clrScheme name="Masques de titre et de fin ">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Masques de titre et de fin ">
      <a:majorFont>
        <a:latin typeface="Calibri"/>
        <a:ea typeface="Calibri"/>
        <a:cs typeface="Calibri"/>
      </a:majorFont>
      <a:minorFont>
        <a:latin typeface="Helvetica"/>
        <a:ea typeface="Helvetica"/>
        <a:cs typeface="Helvetica"/>
      </a:minorFont>
    </a:fontScheme>
    <a:fmtScheme name="Masques de titre et de fin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27904b2-bf2f-49ea-9a5e-d867fc4310bc">
      <Terms xmlns="http://schemas.microsoft.com/office/infopath/2007/PartnerControls"/>
    </lcf76f155ced4ddcb4097134ff3c332f>
    <TaxCatchAll xmlns="6227520e-cb2f-428f-adf4-62be87c1e54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72BDCE40BDC949904B36F38E21F851" ma:contentTypeVersion="13" ma:contentTypeDescription="Create a new document." ma:contentTypeScope="" ma:versionID="2b47dd50fecfbee9d8a38c52b32a0d4a">
  <xsd:schema xmlns:xsd="http://www.w3.org/2001/XMLSchema" xmlns:xs="http://www.w3.org/2001/XMLSchema" xmlns:p="http://schemas.microsoft.com/office/2006/metadata/properties" xmlns:ns2="f27904b2-bf2f-49ea-9a5e-d867fc4310bc" xmlns:ns3="6227520e-cb2f-428f-adf4-62be87c1e544" targetNamespace="http://schemas.microsoft.com/office/2006/metadata/properties" ma:root="true" ma:fieldsID="05b5e03ceecb8b8ed6d8929ff61788bb" ns2:_="" ns3:_="">
    <xsd:import namespace="f27904b2-bf2f-49ea-9a5e-d867fc4310bc"/>
    <xsd:import namespace="6227520e-cb2f-428f-adf4-62be87c1e54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904b2-bf2f-49ea-9a5e-d867fc4310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8e9d8fd-c8d3-401d-b001-166405962cc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27520e-cb2f-428f-adf4-62be87c1e54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7c046c-a89a-4a8b-97ed-07d8b63287d6}" ma:internalName="TaxCatchAll" ma:showField="CatchAllData" ma:web="6227520e-cb2f-428f-adf4-62be87c1e54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A34AF4-51C6-4F24-A1D3-BF4CAE106363}">
  <ds:schemaRefs>
    <ds:schemaRef ds:uri="http://schemas.microsoft.com/office/2006/metadata/properties"/>
    <ds:schemaRef ds:uri="http://schemas.microsoft.com/office/infopath/2007/PartnerControls"/>
    <ds:schemaRef ds:uri="f27904b2-bf2f-49ea-9a5e-d867fc4310bc"/>
    <ds:schemaRef ds:uri="6227520e-cb2f-428f-adf4-62be87c1e544"/>
  </ds:schemaRefs>
</ds:datastoreItem>
</file>

<file path=customXml/itemProps2.xml><?xml version="1.0" encoding="utf-8"?>
<ds:datastoreItem xmlns:ds="http://schemas.openxmlformats.org/officeDocument/2006/customXml" ds:itemID="{C38A5060-FD88-444F-BBA8-BC157028DD14}">
  <ds:schemaRefs>
    <ds:schemaRef ds:uri="http://schemas.microsoft.com/sharepoint/v3/contenttype/forms"/>
  </ds:schemaRefs>
</ds:datastoreItem>
</file>

<file path=customXml/itemProps3.xml><?xml version="1.0" encoding="utf-8"?>
<ds:datastoreItem xmlns:ds="http://schemas.openxmlformats.org/officeDocument/2006/customXml" ds:itemID="{1F34C047-2FFA-429D-91A6-746EEE38DF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904b2-bf2f-49ea-9a5e-d867fc4310bc"/>
    <ds:schemaRef ds:uri="6227520e-cb2f-428f-adf4-62be87c1e5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155</TotalTime>
  <Words>2453</Words>
  <Application>Microsoft Office PowerPoint</Application>
  <PresentationFormat>Grand écran</PresentationFormat>
  <Paragraphs>263</Paragraphs>
  <Slides>26</Slides>
  <Notes>11</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26</vt:i4>
      </vt:variant>
    </vt:vector>
  </HeadingPairs>
  <TitlesOfParts>
    <vt:vector size="40" baseType="lpstr">
      <vt:lpstr>MS PGothic</vt:lpstr>
      <vt:lpstr>Arial</vt:lpstr>
      <vt:lpstr>Calibri</vt:lpstr>
      <vt:lpstr>Calibri Light</vt:lpstr>
      <vt:lpstr>Courier New</vt:lpstr>
      <vt:lpstr>Franklin Gothic Book</vt:lpstr>
      <vt:lpstr>Raleway</vt:lpstr>
      <vt:lpstr>Raleway Medium</vt:lpstr>
      <vt:lpstr>Raleway SemiBold</vt:lpstr>
      <vt:lpstr>Roboto</vt:lpstr>
      <vt:lpstr>Roboto Light</vt:lpstr>
      <vt:lpstr>Trebuchet MS</vt:lpstr>
      <vt:lpstr>Wingdings</vt:lpstr>
      <vt:lpstr>SBA_2021</vt:lpstr>
      <vt:lpstr>Présentation PowerPoint</vt:lpstr>
      <vt:lpstr>Présentation PowerPoint</vt:lpstr>
      <vt:lpstr>Présentation PowerPoint</vt:lpstr>
      <vt:lpstr>Présentation PowerPoint</vt:lpstr>
      <vt:lpstr>Présentation PowerPoint</vt:lpstr>
      <vt:lpstr>HIVER 2022-2023 : Tendances qualitatives </vt:lpstr>
      <vt:lpstr>HIVER 2022-2023 : Chiffres clés  résidentiel/petit tertiaire &lt; 1000m²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FLEURY Virginie</dc:creator>
  <cp:lastModifiedBy>PERRISSIN-FABERT Anne-Sophie</cp:lastModifiedBy>
  <cp:revision>257</cp:revision>
  <cp:lastPrinted>2020-02-10T14:59:43Z</cp:lastPrinted>
  <dcterms:modified xsi:type="dcterms:W3CDTF">2023-05-11T05:56:43Z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fcb221a-6e97-4d92-b656-ecf531a71c86_Enabled">
    <vt:lpwstr>true</vt:lpwstr>
  </property>
  <property fmtid="{D5CDD505-2E9C-101B-9397-08002B2CF9AE}" pid="3" name="MSIP_Label_afcb221a-6e97-4d92-b656-ecf531a71c86_SetDate">
    <vt:lpwstr>2023-05-03T10:04:46Z</vt:lpwstr>
  </property>
  <property fmtid="{D5CDD505-2E9C-101B-9397-08002B2CF9AE}" pid="4" name="MSIP_Label_afcb221a-6e97-4d92-b656-ecf531a71c86_Method">
    <vt:lpwstr>Standard</vt:lpwstr>
  </property>
  <property fmtid="{D5CDD505-2E9C-101B-9397-08002B2CF9AE}" pid="5" name="MSIP_Label_afcb221a-6e97-4d92-b656-ecf531a71c86_Name">
    <vt:lpwstr>General</vt:lpwstr>
  </property>
  <property fmtid="{D5CDD505-2E9C-101B-9397-08002B2CF9AE}" pid="6" name="MSIP_Label_afcb221a-6e97-4d92-b656-ecf531a71c86_SiteId">
    <vt:lpwstr>6f2633ea-c60d-4a07-be1c-b5cd19f27133</vt:lpwstr>
  </property>
  <property fmtid="{D5CDD505-2E9C-101B-9397-08002B2CF9AE}" pid="7" name="MSIP_Label_afcb221a-6e97-4d92-b656-ecf531a71c86_ActionId">
    <vt:lpwstr>a85320fc-7040-4adc-8c13-6afb187ccb11</vt:lpwstr>
  </property>
  <property fmtid="{D5CDD505-2E9C-101B-9397-08002B2CF9AE}" pid="8" name="MSIP_Label_afcb221a-6e97-4d92-b656-ecf531a71c86_ContentBits">
    <vt:lpwstr>0</vt:lpwstr>
  </property>
  <property fmtid="{D5CDD505-2E9C-101B-9397-08002B2CF9AE}" pid="9" name="ContentTypeId">
    <vt:lpwstr>0x010100FA72BDCE40BDC949904B36F38E21F851</vt:lpwstr>
  </property>
  <property fmtid="{D5CDD505-2E9C-101B-9397-08002B2CF9AE}" pid="10" name="MediaServiceImageTags">
    <vt:lpwstr/>
  </property>
</Properties>
</file>